
<file path=[Content_Types].xml><?xml version="1.0" encoding="utf-8"?>
<Types xmlns="http://schemas.openxmlformats.org/package/2006/content-types">
  <Default Extension="gif" ContentType="image/gif"/>
  <Default Extension="jpg" ContentType="image/jpeg"/>
  <Default Extension="mp4" ContentType="video/mp4"/>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1729" r:id="rId3"/>
    <p:sldId id="262" r:id="rId4"/>
    <p:sldId id="272" r:id="rId5"/>
    <p:sldId id="1730" r:id="rId6"/>
    <p:sldId id="282" r:id="rId7"/>
    <p:sldId id="1731" r:id="rId8"/>
    <p:sldId id="1732" r:id="rId9"/>
    <p:sldId id="1733" r:id="rId10"/>
    <p:sldId id="1734" r:id="rId11"/>
    <p:sldId id="260" r:id="rId12"/>
    <p:sldId id="305" r:id="rId13"/>
    <p:sldId id="276" r:id="rId14"/>
    <p:sldId id="1743" r:id="rId15"/>
    <p:sldId id="297" r:id="rId16"/>
    <p:sldId id="302" r:id="rId17"/>
    <p:sldId id="1742" r:id="rId18"/>
    <p:sldId id="1736" r:id="rId19"/>
    <p:sldId id="1737" r:id="rId20"/>
    <p:sldId id="264" r:id="rId21"/>
    <p:sldId id="303" r:id="rId22"/>
    <p:sldId id="308" r:id="rId23"/>
    <p:sldId id="306" r:id="rId24"/>
    <p:sldId id="1738" r:id="rId25"/>
    <p:sldId id="1739" r:id="rId26"/>
    <p:sldId id="1740" r:id="rId27"/>
    <p:sldId id="1741" r:id="rId28"/>
    <p:sldId id="1744" r:id="rId29"/>
    <p:sldId id="265" r:id="rId30"/>
    <p:sldId id="273" r:id="rId31"/>
    <p:sldId id="1745" r:id="rId32"/>
    <p:sldId id="274" r:id="rId33"/>
    <p:sldId id="269" r:id="rId34"/>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目录封底" id="{F7EB8661-8DC2-4EED-A36F-91365E500B7E}">
          <p14:sldIdLst>
            <p14:sldId id="256"/>
            <p14:sldId id="1729"/>
          </p14:sldIdLst>
        </p14:section>
        <p14:section name="图片类页面" id="{28DD7E20-BED7-4AF7-B511-515AEC27268E}">
          <p14:sldIdLst>
            <p14:sldId id="262"/>
            <p14:sldId id="272"/>
            <p14:sldId id="1730"/>
            <p14:sldId id="282"/>
            <p14:sldId id="1731"/>
            <p14:sldId id="1732"/>
            <p14:sldId id="1733"/>
            <p14:sldId id="1734"/>
            <p14:sldId id="260"/>
            <p14:sldId id="305"/>
            <p14:sldId id="276"/>
            <p14:sldId id="1743"/>
            <p14:sldId id="297"/>
            <p14:sldId id="302"/>
            <p14:sldId id="1742"/>
            <p14:sldId id="1736"/>
            <p14:sldId id="1737"/>
            <p14:sldId id="264"/>
            <p14:sldId id="303"/>
            <p14:sldId id="308"/>
            <p14:sldId id="306"/>
            <p14:sldId id="1738"/>
            <p14:sldId id="1739"/>
            <p14:sldId id="1740"/>
            <p14:sldId id="1741"/>
            <p14:sldId id="1744"/>
          </p14:sldIdLst>
        </p14:section>
        <p14:section name="图表类页面" id="{42A29298-A397-470C-9B31-C898788540EC}">
          <p14:sldIdLst>
            <p14:sldId id="265"/>
            <p14:sldId id="273"/>
            <p14:sldId id="1745"/>
            <p14:sldId id="274"/>
          </p14:sldIdLst>
        </p14:section>
        <p14:section name="文字类页面" id="{38DE467C-B458-4C09-A134-3A02D151A438}">
          <p14:sldIdLst>
            <p14:sldId id="269"/>
          </p14:sldIdLst>
        </p14:section>
      </p14:sectionLst>
    </p:ext>
    <p:ext uri="{EFAFB233-063F-42B5-8137-9DF3F51BA10A}">
      <p15:sldGuideLst xmlns:p15="http://schemas.microsoft.com/office/powerpoint/2012/main">
        <p15:guide id="1" pos="416" userDrawn="1">
          <p15:clr>
            <a:srgbClr val="A4A3A4"/>
          </p15:clr>
        </p15:guide>
        <p15:guide id="2" pos="7256" userDrawn="1">
          <p15:clr>
            <a:srgbClr val="A4A3A4"/>
          </p15:clr>
        </p15:guide>
        <p15:guide id="3" orient="horz" pos="648" userDrawn="1">
          <p15:clr>
            <a:srgbClr val="A4A3A4"/>
          </p15:clr>
        </p15:guide>
        <p15:guide id="4" orient="horz" pos="712" userDrawn="1">
          <p15:clr>
            <a:srgbClr val="A4A3A4"/>
          </p15:clr>
        </p15:guide>
        <p15:guide id="5" orient="horz" pos="3928" userDrawn="1">
          <p15:clr>
            <a:srgbClr val="A4A3A4"/>
          </p15:clr>
        </p15:guide>
        <p15:guide id="6" orient="horz" pos="3864"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06972"/>
    <a:srgbClr val="2E2E3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4" d="100"/>
          <a:sy n="84" d="100"/>
        </p:scale>
        <p:origin x="418" y="48"/>
      </p:cViewPr>
      <p:guideLst>
        <p:guide pos="416"/>
        <p:guide pos="7256"/>
        <p:guide orient="horz" pos="648"/>
        <p:guide orient="horz" pos="712"/>
        <p:guide orient="horz" pos="3928"/>
        <p:guide orient="horz" pos="3864"/>
      </p:guideLst>
    </p:cSldViewPr>
  </p:slideViewPr>
  <p:notesTextViewPr>
    <p:cViewPr>
      <p:scale>
        <a:sx n="1" d="1"/>
        <a:sy n="1" d="1"/>
      </p:scale>
      <p:origin x="0" y="0"/>
    </p:cViewPr>
  </p:notesTextViewPr>
  <p:sorterViewPr>
    <p:cViewPr>
      <p:scale>
        <a:sx n="66" d="100"/>
        <a:sy n="66" d="100"/>
      </p:scale>
      <p:origin x="0" y="0"/>
    </p:cViewPr>
  </p:sorter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7:22:49.689"/>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46 41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5-09T07:22:51.735"/>
    </inkml:context>
    <inkml:brush xml:id="br0">
      <inkml:brushProperty name="width" value="0.3" units="cm"/>
      <inkml:brushProperty name="height" value="0.6" units="cm"/>
      <inkml:brushProperty name="color" value="#F8F8F8"/>
      <inkml:brushProperty name="tip" value="rectangle"/>
      <inkml:brushProperty name="rasterOp" value="maskPen"/>
      <inkml:brushProperty name="ignorePressure" value="1"/>
    </inkml:brush>
  </inkml:definitions>
  <inkml:trace contextRef="#ctx0" brushRef="#br0">25 31,'0'0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1F019B-0DFF-4AAC-AFE1-2B5CD74A879D}" type="datetimeFigureOut">
              <a:rPr lang="zh-CN" altLang="en-US" smtClean="0"/>
              <a:t>2024/7/28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C4CD9A-3B82-4191-8277-BDDF3D3489FD}" type="slidenum">
              <a:rPr lang="zh-CN" altLang="en-US" smtClean="0"/>
              <a:t>‹#›</a:t>
            </a:fld>
            <a:endParaRPr lang="zh-CN" altLang="en-US"/>
          </a:p>
        </p:txBody>
      </p:sp>
    </p:spTree>
    <p:extLst>
      <p:ext uri="{BB962C8B-B14F-4D97-AF65-F5344CB8AC3E}">
        <p14:creationId xmlns:p14="http://schemas.microsoft.com/office/powerpoint/2010/main" val="33396689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alpha val="44000"/>
          </a:schemeClr>
        </a:solidFill>
        <a:effectLst/>
      </p:bgPr>
    </p:bg>
    <p:spTree>
      <p:nvGrpSpPr>
        <p:cNvPr id="1" name=""/>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C0EB142D-9574-4384-A5E6-34C00A42B34F}"/>
              </a:ext>
            </a:extLst>
          </p:cNvPr>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圆角 15">
            <a:extLst>
              <a:ext uri="{FF2B5EF4-FFF2-40B4-BE49-F238E27FC236}">
                <a16:creationId xmlns:a16="http://schemas.microsoft.com/office/drawing/2014/main" id="{A19665FE-503E-4460-BDD1-6DCF431D60E5}"/>
              </a:ext>
            </a:extLst>
          </p:cNvPr>
          <p:cNvSpPr/>
          <p:nvPr userDrawn="1"/>
        </p:nvSpPr>
        <p:spPr>
          <a:xfrm>
            <a:off x="289381" y="254632"/>
            <a:ext cx="11613235" cy="6348733"/>
          </a:xfrm>
          <a:prstGeom prst="roundRect">
            <a:avLst>
              <a:gd name="adj" fmla="val 1328"/>
            </a:avLst>
          </a:prstGeom>
          <a:solidFill>
            <a:schemeClr val="bg1">
              <a:alpha val="71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标题 1">
            <a:extLst>
              <a:ext uri="{FF2B5EF4-FFF2-40B4-BE49-F238E27FC236}">
                <a16:creationId xmlns:a16="http://schemas.microsoft.com/office/drawing/2014/main" id="{ABB4B086-4071-4C4C-9FF8-B987D7306B9B}"/>
              </a:ext>
            </a:extLst>
          </p:cNvPr>
          <p:cNvSpPr>
            <a:spLocks noGrp="1"/>
          </p:cNvSpPr>
          <p:nvPr>
            <p:ph type="ctrTitle"/>
          </p:nvPr>
        </p:nvSpPr>
        <p:spPr>
          <a:xfrm>
            <a:off x="2002549" y="2332940"/>
            <a:ext cx="8186902" cy="833759"/>
          </a:xfrm>
        </p:spPr>
        <p:txBody>
          <a:bodyPr lIns="0" rIns="0" bIns="0" anchor="b" anchorCtr="0">
            <a:normAutofit/>
          </a:bodyPr>
          <a:lstStyle>
            <a:lvl1pPr algn="ctr">
              <a:defRPr lang="zh-CN" altLang="en-US" sz="4400" b="1" kern="1200" dirty="0">
                <a:solidFill>
                  <a:schemeClr val="tx1">
                    <a:lumMod val="95000"/>
                    <a:lumOff val="5000"/>
                  </a:schemeClr>
                </a:solidFill>
                <a:latin typeface="+mj-lt"/>
                <a:ea typeface="+mj-ea"/>
                <a:cs typeface="+mj-cs"/>
              </a:defRPr>
            </a:lvl1pPr>
          </a:lstStyle>
          <a:p>
            <a:r>
              <a:rPr lang="zh-CN" altLang="en-US" dirty="0"/>
              <a:t>单击此处编辑母版标题样式</a:t>
            </a:r>
          </a:p>
        </p:txBody>
      </p:sp>
      <p:sp>
        <p:nvSpPr>
          <p:cNvPr id="3" name="副标题 2">
            <a:extLst>
              <a:ext uri="{FF2B5EF4-FFF2-40B4-BE49-F238E27FC236}">
                <a16:creationId xmlns:a16="http://schemas.microsoft.com/office/drawing/2014/main" id="{14A60CE9-1EA3-4611-84E6-17C89EA4377F}"/>
              </a:ext>
            </a:extLst>
          </p:cNvPr>
          <p:cNvSpPr>
            <a:spLocks noGrp="1"/>
          </p:cNvSpPr>
          <p:nvPr>
            <p:ph type="subTitle" idx="1"/>
          </p:nvPr>
        </p:nvSpPr>
        <p:spPr>
          <a:xfrm>
            <a:off x="2002549" y="3234727"/>
            <a:ext cx="8186902" cy="472251"/>
          </a:xfrm>
        </p:spPr>
        <p:txBody>
          <a:bodyPr wrap="square" lIns="0" rIns="0" anchor="t" anchorCtr="0">
            <a:normAutofit/>
          </a:bodyPr>
          <a:lstStyle>
            <a:lvl1pPr marL="0" indent="0" algn="ctr">
              <a:buNone/>
              <a:defRPr sz="1800">
                <a:solidFill>
                  <a:schemeClr val="bg1">
                    <a:lumMod val="50000"/>
                  </a:schemeClr>
                </a:solidFill>
                <a:latin typeface="+mj-ea"/>
                <a:ea typeface="+mj-ea"/>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22" name="文本占位符 21">
            <a:extLst>
              <a:ext uri="{FF2B5EF4-FFF2-40B4-BE49-F238E27FC236}">
                <a16:creationId xmlns:a16="http://schemas.microsoft.com/office/drawing/2014/main" id="{2CC9A4A0-69C9-4E77-A0BB-28CAB1458C4A}"/>
              </a:ext>
            </a:extLst>
          </p:cNvPr>
          <p:cNvSpPr>
            <a:spLocks noGrp="1"/>
          </p:cNvSpPr>
          <p:nvPr>
            <p:ph type="body" sz="quarter" idx="13"/>
          </p:nvPr>
        </p:nvSpPr>
        <p:spPr>
          <a:xfrm>
            <a:off x="3520598" y="4207533"/>
            <a:ext cx="5150803" cy="472252"/>
          </a:xfrm>
        </p:spPr>
        <p:txBody>
          <a:bodyPr anchor="ctr" anchorCtr="0">
            <a:normAutofit/>
          </a:bodyPr>
          <a:lstStyle>
            <a:lvl1pPr marL="0" indent="0" algn="ctr">
              <a:buNone/>
              <a:defRPr sz="2000"/>
            </a:lvl1pPr>
            <a:lvl2pPr marL="457200" indent="0">
              <a:buNone/>
              <a:defRPr/>
            </a:lvl2pPr>
          </a:lstStyle>
          <a:p>
            <a:pPr lvl="0"/>
            <a:r>
              <a:rPr lang="zh-CN" altLang="en-US" dirty="0"/>
              <a:t>编辑母版文本样式</a:t>
            </a:r>
          </a:p>
        </p:txBody>
      </p:sp>
      <p:sp>
        <p:nvSpPr>
          <p:cNvPr id="26" name="文本占位符 25">
            <a:extLst>
              <a:ext uri="{FF2B5EF4-FFF2-40B4-BE49-F238E27FC236}">
                <a16:creationId xmlns:a16="http://schemas.microsoft.com/office/drawing/2014/main" id="{ACDFF073-5D91-4F98-8F4C-D6BEB5D8F787}"/>
              </a:ext>
            </a:extLst>
          </p:cNvPr>
          <p:cNvSpPr>
            <a:spLocks noGrp="1"/>
          </p:cNvSpPr>
          <p:nvPr>
            <p:ph type="body" sz="quarter" idx="15" hasCustomPrompt="1"/>
          </p:nvPr>
        </p:nvSpPr>
        <p:spPr>
          <a:xfrm>
            <a:off x="3971639" y="5893688"/>
            <a:ext cx="4248721" cy="342012"/>
          </a:xfrm>
        </p:spPr>
        <p:txBody>
          <a:bodyPr wrap="square">
            <a:noAutofit/>
          </a:bodyPr>
          <a:lstStyle>
            <a:lvl1pPr marL="0" indent="0" algn="ctr">
              <a:buNone/>
              <a:defRPr lang="zh-CN" altLang="en-US" sz="1600" kern="1200" dirty="0">
                <a:solidFill>
                  <a:schemeClr val="bg1">
                    <a:lumMod val="50000"/>
                  </a:schemeClr>
                </a:solidFill>
                <a:latin typeface="+mn-ea"/>
                <a:ea typeface="+mn-ea"/>
                <a:cs typeface="+mn-cs"/>
              </a:defRPr>
            </a:lvl1pPr>
            <a:lvl2pPr>
              <a:defRPr/>
            </a:lvl2pPr>
            <a:lvl3pPr>
              <a:defRPr/>
            </a:lvl3pPr>
            <a:lvl4pPr>
              <a:defRPr/>
            </a:lvl4pPr>
            <a:lvl5pPr>
              <a:defRPr/>
            </a:lvl5pPr>
          </a:lstStyle>
          <a:p>
            <a:pPr marL="228600" lvl="0" indent="-228600" algn="ctr" defTabSz="914400" rtl="0" eaLnBrk="1" latinLnBrk="0" hangingPunct="1">
              <a:lnSpc>
                <a:spcPct val="90000"/>
              </a:lnSpc>
              <a:spcBef>
                <a:spcPts val="1000"/>
              </a:spcBef>
            </a:pPr>
            <a:r>
              <a:rPr lang="zh-CN" altLang="en-US" dirty="0"/>
              <a:t>这里可以写你的学院或者专业名称</a:t>
            </a:r>
          </a:p>
        </p:txBody>
      </p:sp>
      <p:pic>
        <p:nvPicPr>
          <p:cNvPr id="13" name="图片 12">
            <a:extLst>
              <a:ext uri="{FF2B5EF4-FFF2-40B4-BE49-F238E27FC236}">
                <a16:creationId xmlns:a16="http://schemas.microsoft.com/office/drawing/2014/main" id="{0858B945-4208-F18D-FDB3-3630A84D09E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37994" y="381730"/>
            <a:ext cx="2609314" cy="829128"/>
          </a:xfrm>
          <a:prstGeom prst="rect">
            <a:avLst/>
          </a:prstGeom>
        </p:spPr>
      </p:pic>
      <p:pic>
        <p:nvPicPr>
          <p:cNvPr id="32" name="图片 31">
            <a:extLst>
              <a:ext uri="{FF2B5EF4-FFF2-40B4-BE49-F238E27FC236}">
                <a16:creationId xmlns:a16="http://schemas.microsoft.com/office/drawing/2014/main" id="{931B9901-DB84-CA00-65E9-84F9446EFA0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567427"/>
            <a:ext cx="4249280" cy="384081"/>
          </a:xfrm>
          <a:prstGeom prst="rect">
            <a:avLst/>
          </a:prstGeom>
        </p:spPr>
      </p:pic>
      <p:pic>
        <p:nvPicPr>
          <p:cNvPr id="35" name="图片 34">
            <a:extLst>
              <a:ext uri="{FF2B5EF4-FFF2-40B4-BE49-F238E27FC236}">
                <a16:creationId xmlns:a16="http://schemas.microsoft.com/office/drawing/2014/main" id="{71ECD560-A48F-4DF7-AF36-3B52B26B0526}"/>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509787"/>
            <a:ext cx="5151566" cy="475529"/>
          </a:xfrm>
          <a:prstGeom prst="rect">
            <a:avLst/>
          </a:prstGeom>
        </p:spPr>
      </p:pic>
    </p:spTree>
    <p:extLst>
      <p:ext uri="{BB962C8B-B14F-4D97-AF65-F5344CB8AC3E}">
        <p14:creationId xmlns:p14="http://schemas.microsoft.com/office/powerpoint/2010/main" val="40690166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仅底部">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1BF644C8-485C-464C-9055-7A7425A9AE93}"/>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7" name="矩形 6">
            <a:extLst>
              <a:ext uri="{FF2B5EF4-FFF2-40B4-BE49-F238E27FC236}">
                <a16:creationId xmlns:a16="http://schemas.microsoft.com/office/drawing/2014/main" id="{EC2C93CA-1026-4279-9CA6-3343633DB369}"/>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2E7026F7-1D54-85A7-335D-A3200DF944F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11" name="图片 10">
            <a:extLst>
              <a:ext uri="{FF2B5EF4-FFF2-40B4-BE49-F238E27FC236}">
                <a16:creationId xmlns:a16="http://schemas.microsoft.com/office/drawing/2014/main" id="{0C6421B8-9B0A-C4F1-EE61-53F9674D496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37903629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一张图片">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a:extLst>
              <a:ext uri="{FF2B5EF4-FFF2-40B4-BE49-F238E27FC236}">
                <a16:creationId xmlns:a16="http://schemas.microsoft.com/office/drawing/2014/main" id="{2A4991FC-73E2-4BF2-A28B-7D7A275207F9}"/>
              </a:ext>
            </a:extLst>
          </p:cNvPr>
          <p:cNvSpPr>
            <a:spLocks noGrp="1"/>
          </p:cNvSpPr>
          <p:nvPr>
            <p:ph type="pic" sz="quarter" idx="10"/>
          </p:nvPr>
        </p:nvSpPr>
        <p:spPr>
          <a:xfrm>
            <a:off x="660400" y="1444625"/>
            <a:ext cx="10871200" cy="3059113"/>
          </a:xfrm>
        </p:spPr>
        <p:txBody>
          <a:bodyPr/>
          <a:lstStyle/>
          <a:p>
            <a:endParaRPr lang="zh-CN" altLang="en-US"/>
          </a:p>
        </p:txBody>
      </p:sp>
      <p:pic>
        <p:nvPicPr>
          <p:cNvPr id="5" name="图片 4">
            <a:extLst>
              <a:ext uri="{FF2B5EF4-FFF2-40B4-BE49-F238E27FC236}">
                <a16:creationId xmlns:a16="http://schemas.microsoft.com/office/drawing/2014/main" id="{3B4B25A3-61DC-F710-989B-D298C2F9E47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14" name="图片 13">
            <a:extLst>
              <a:ext uri="{FF2B5EF4-FFF2-40B4-BE49-F238E27FC236}">
                <a16:creationId xmlns:a16="http://schemas.microsoft.com/office/drawing/2014/main" id="{AF301854-5219-5AD9-C05B-B52B66E8F77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15" name="图片 14">
            <a:extLst>
              <a:ext uri="{FF2B5EF4-FFF2-40B4-BE49-F238E27FC236}">
                <a16:creationId xmlns:a16="http://schemas.microsoft.com/office/drawing/2014/main" id="{5BFEEAB8-E35F-A23B-A2FB-F2A740F29E5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53588818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单图">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3" name="图片 2">
            <a:extLst>
              <a:ext uri="{FF2B5EF4-FFF2-40B4-BE49-F238E27FC236}">
                <a16:creationId xmlns:a16="http://schemas.microsoft.com/office/drawing/2014/main" id="{A5721B29-115D-38EC-3744-84828CFD2FB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6" name="图片 5">
            <a:extLst>
              <a:ext uri="{FF2B5EF4-FFF2-40B4-BE49-F238E27FC236}">
                <a16:creationId xmlns:a16="http://schemas.microsoft.com/office/drawing/2014/main" id="{B5F27C3A-01EC-7B62-6A68-25353601AEC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10" name="图片 9">
            <a:extLst>
              <a:ext uri="{FF2B5EF4-FFF2-40B4-BE49-F238E27FC236}">
                <a16:creationId xmlns:a16="http://schemas.microsoft.com/office/drawing/2014/main" id="{9A36DA90-3BA0-9D24-4807-B314DDA399E8}"/>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271502253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单张图片说明">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图片占位符 13">
            <a:extLst>
              <a:ext uri="{FF2B5EF4-FFF2-40B4-BE49-F238E27FC236}">
                <a16:creationId xmlns:a16="http://schemas.microsoft.com/office/drawing/2014/main" id="{EF255A9C-133E-4C50-9FC6-625B392297F2}"/>
              </a:ext>
            </a:extLst>
          </p:cNvPr>
          <p:cNvSpPr>
            <a:spLocks noGrp="1"/>
          </p:cNvSpPr>
          <p:nvPr>
            <p:ph type="pic" sz="quarter" idx="10"/>
          </p:nvPr>
        </p:nvSpPr>
        <p:spPr>
          <a:xfrm>
            <a:off x="4456140" y="1789140"/>
            <a:ext cx="3279720" cy="3279720"/>
          </a:xfrm>
          <a:custGeom>
            <a:avLst/>
            <a:gdLst>
              <a:gd name="connsiteX0" fmla="*/ 1849434 w 3698868"/>
              <a:gd name="connsiteY0" fmla="*/ 0 h 3698868"/>
              <a:gd name="connsiteX1" fmla="*/ 3698868 w 3698868"/>
              <a:gd name="connsiteY1" fmla="*/ 1849434 h 3698868"/>
              <a:gd name="connsiteX2" fmla="*/ 1849434 w 3698868"/>
              <a:gd name="connsiteY2" fmla="*/ 3698868 h 3698868"/>
              <a:gd name="connsiteX3" fmla="*/ 0 w 3698868"/>
              <a:gd name="connsiteY3" fmla="*/ 1849434 h 3698868"/>
              <a:gd name="connsiteX4" fmla="*/ 1849434 w 3698868"/>
              <a:gd name="connsiteY4" fmla="*/ 0 h 369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98868" h="3698868">
                <a:moveTo>
                  <a:pt x="1849434" y="0"/>
                </a:moveTo>
                <a:cubicBezTo>
                  <a:pt x="2870848" y="0"/>
                  <a:pt x="3698868" y="828020"/>
                  <a:pt x="3698868" y="1849434"/>
                </a:cubicBezTo>
                <a:cubicBezTo>
                  <a:pt x="3698868" y="2870848"/>
                  <a:pt x="2870848" y="3698868"/>
                  <a:pt x="1849434" y="3698868"/>
                </a:cubicBezTo>
                <a:cubicBezTo>
                  <a:pt x="828020" y="3698868"/>
                  <a:pt x="0" y="2870848"/>
                  <a:pt x="0" y="1849434"/>
                </a:cubicBezTo>
                <a:cubicBezTo>
                  <a:pt x="0" y="828020"/>
                  <a:pt x="828020" y="0"/>
                  <a:pt x="1849434" y="0"/>
                </a:cubicBezTo>
                <a:close/>
              </a:path>
            </a:pathLst>
          </a:custGeom>
          <a:ln w="19050">
            <a:solidFill>
              <a:schemeClr val="accent1"/>
            </a:solidFill>
          </a:ln>
          <a:effectLst>
            <a:glow rad="254000">
              <a:schemeClr val="tx1">
                <a:lumMod val="95000"/>
                <a:lumOff val="5000"/>
                <a:alpha val="15000"/>
              </a:schemeClr>
            </a:glow>
          </a:effectLst>
        </p:spPr>
        <p:txBody>
          <a:bodyPr wrap="square">
            <a:noAutofit/>
          </a:bodyPr>
          <a:lstStyle/>
          <a:p>
            <a:endParaRPr lang="zh-CN" altLang="en-US"/>
          </a:p>
        </p:txBody>
      </p:sp>
      <p:pic>
        <p:nvPicPr>
          <p:cNvPr id="3" name="图片 2">
            <a:extLst>
              <a:ext uri="{FF2B5EF4-FFF2-40B4-BE49-F238E27FC236}">
                <a16:creationId xmlns:a16="http://schemas.microsoft.com/office/drawing/2014/main" id="{2C26C67F-8677-8578-FD7A-D6300D4B22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4" name="图片 3">
            <a:extLst>
              <a:ext uri="{FF2B5EF4-FFF2-40B4-BE49-F238E27FC236}">
                <a16:creationId xmlns:a16="http://schemas.microsoft.com/office/drawing/2014/main" id="{5D2EE8CA-B34B-092E-DF9E-4504F9CB0F9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5" name="图片 4">
            <a:extLst>
              <a:ext uri="{FF2B5EF4-FFF2-40B4-BE49-F238E27FC236}">
                <a16:creationId xmlns:a16="http://schemas.microsoft.com/office/drawing/2014/main" id="{6DA93F11-F946-B98B-F966-3C23925320A2}"/>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17937427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三张图片说明">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图片占位符 3">
            <a:extLst>
              <a:ext uri="{FF2B5EF4-FFF2-40B4-BE49-F238E27FC236}">
                <a16:creationId xmlns:a16="http://schemas.microsoft.com/office/drawing/2014/main" id="{2A4991FC-73E2-4BF2-A28B-7D7A275207F9}"/>
              </a:ext>
            </a:extLst>
          </p:cNvPr>
          <p:cNvSpPr>
            <a:spLocks noGrp="1"/>
          </p:cNvSpPr>
          <p:nvPr>
            <p:ph type="pic" sz="quarter" idx="10"/>
          </p:nvPr>
        </p:nvSpPr>
        <p:spPr>
          <a:xfrm>
            <a:off x="673100" y="1729550"/>
            <a:ext cx="3262292" cy="1699450"/>
          </a:xfrm>
        </p:spPr>
        <p:txBody>
          <a:bodyPr/>
          <a:lstStyle/>
          <a:p>
            <a:endParaRPr lang="zh-CN" altLang="en-US"/>
          </a:p>
        </p:txBody>
      </p:sp>
      <p:sp>
        <p:nvSpPr>
          <p:cNvPr id="14" name="图片占位符 13">
            <a:extLst>
              <a:ext uri="{FF2B5EF4-FFF2-40B4-BE49-F238E27FC236}">
                <a16:creationId xmlns:a16="http://schemas.microsoft.com/office/drawing/2014/main" id="{24003A37-675B-4FEC-8112-753FF16AD9F0}"/>
              </a:ext>
            </a:extLst>
          </p:cNvPr>
          <p:cNvSpPr>
            <a:spLocks noGrp="1"/>
          </p:cNvSpPr>
          <p:nvPr>
            <p:ph type="pic" sz="quarter" idx="11"/>
          </p:nvPr>
        </p:nvSpPr>
        <p:spPr>
          <a:xfrm>
            <a:off x="4464854" y="1729550"/>
            <a:ext cx="3262292" cy="1699450"/>
          </a:xfrm>
        </p:spPr>
        <p:txBody>
          <a:bodyPr/>
          <a:lstStyle/>
          <a:p>
            <a:endParaRPr lang="zh-CN" altLang="en-US"/>
          </a:p>
        </p:txBody>
      </p:sp>
      <p:sp>
        <p:nvSpPr>
          <p:cNvPr id="15" name="图片占位符 14">
            <a:extLst>
              <a:ext uri="{FF2B5EF4-FFF2-40B4-BE49-F238E27FC236}">
                <a16:creationId xmlns:a16="http://schemas.microsoft.com/office/drawing/2014/main" id="{48F354C4-9F0E-4DFF-A66E-087418301CB0}"/>
              </a:ext>
            </a:extLst>
          </p:cNvPr>
          <p:cNvSpPr>
            <a:spLocks noGrp="1"/>
          </p:cNvSpPr>
          <p:nvPr>
            <p:ph type="pic" sz="quarter" idx="12"/>
          </p:nvPr>
        </p:nvSpPr>
        <p:spPr>
          <a:xfrm>
            <a:off x="8256608" y="1729550"/>
            <a:ext cx="3262292" cy="1699450"/>
          </a:xfrm>
        </p:spPr>
        <p:txBody>
          <a:bodyPr/>
          <a:lstStyle/>
          <a:p>
            <a:endParaRPr lang="zh-CN" altLang="en-US"/>
          </a:p>
        </p:txBody>
      </p:sp>
      <p:pic>
        <p:nvPicPr>
          <p:cNvPr id="3" name="图片 2">
            <a:extLst>
              <a:ext uri="{FF2B5EF4-FFF2-40B4-BE49-F238E27FC236}">
                <a16:creationId xmlns:a16="http://schemas.microsoft.com/office/drawing/2014/main" id="{2D9FD2DB-0FA4-40BF-39C6-51497CFAB27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5" name="图片 4">
            <a:extLst>
              <a:ext uri="{FF2B5EF4-FFF2-40B4-BE49-F238E27FC236}">
                <a16:creationId xmlns:a16="http://schemas.microsoft.com/office/drawing/2014/main" id="{1CF67916-B271-83F9-14BE-BA058C0F91F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6" name="图片 5">
            <a:extLst>
              <a:ext uri="{FF2B5EF4-FFF2-40B4-BE49-F238E27FC236}">
                <a16:creationId xmlns:a16="http://schemas.microsoft.com/office/drawing/2014/main" id="{3C678953-8664-11DA-CFBA-1FDC75533F0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30088150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多张图片展示">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图片占位符 18">
            <a:extLst>
              <a:ext uri="{FF2B5EF4-FFF2-40B4-BE49-F238E27FC236}">
                <a16:creationId xmlns:a16="http://schemas.microsoft.com/office/drawing/2014/main" id="{0A954E3B-33D0-44B1-9DDD-ADB37DC9A54F}"/>
              </a:ext>
            </a:extLst>
          </p:cNvPr>
          <p:cNvSpPr>
            <a:spLocks noGrp="1" noChangeAspect="1"/>
          </p:cNvSpPr>
          <p:nvPr>
            <p:ph type="pic" sz="quarter" idx="11"/>
          </p:nvPr>
        </p:nvSpPr>
        <p:spPr>
          <a:xfrm>
            <a:off x="2950316" y="1733533"/>
            <a:ext cx="1978618" cy="2798331"/>
          </a:xfrm>
          <a:ln w="19050">
            <a:solidFill>
              <a:schemeClr val="accent1"/>
            </a:solidFill>
          </a:ln>
          <a:effectLst>
            <a:reflection blurRad="6350" stA="30000" endPos="34000" dist="50800" dir="5400000" sy="-100000" algn="bl" rotWithShape="0"/>
          </a:effectLst>
          <a:scene3d>
            <a:camera prst="perspectiveRight"/>
            <a:lightRig rig="threePt" dir="t"/>
          </a:scene3d>
        </p:spPr>
        <p:txBody>
          <a:bodyPr/>
          <a:lstStyle/>
          <a:p>
            <a:endParaRPr lang="zh-CN" altLang="en-US" dirty="0"/>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图片占位符 5">
            <a:extLst>
              <a:ext uri="{FF2B5EF4-FFF2-40B4-BE49-F238E27FC236}">
                <a16:creationId xmlns:a16="http://schemas.microsoft.com/office/drawing/2014/main" id="{5C2011D7-5DAD-4F7F-AE97-88B1AF02C3C5}"/>
              </a:ext>
            </a:extLst>
          </p:cNvPr>
          <p:cNvSpPr>
            <a:spLocks noGrp="1" noChangeAspect="1"/>
          </p:cNvSpPr>
          <p:nvPr>
            <p:ph type="pic" sz="quarter" idx="10"/>
          </p:nvPr>
        </p:nvSpPr>
        <p:spPr>
          <a:xfrm>
            <a:off x="5104910" y="1755639"/>
            <a:ext cx="1978618" cy="2798331"/>
          </a:xfrm>
          <a:ln w="19050">
            <a:solidFill>
              <a:schemeClr val="accent1"/>
            </a:solidFill>
          </a:ln>
          <a:effectLst>
            <a:reflection blurRad="6350" stA="30000" endPos="34000" dist="50800" dir="5400000" sy="-100000" algn="bl" rotWithShape="0"/>
          </a:effectLst>
        </p:spPr>
        <p:txBody>
          <a:bodyPr/>
          <a:lstStyle/>
          <a:p>
            <a:endParaRPr lang="zh-CN" altLang="en-US" dirty="0"/>
          </a:p>
        </p:txBody>
      </p:sp>
      <p:sp>
        <p:nvSpPr>
          <p:cNvPr id="20" name="图片占位符 19">
            <a:extLst>
              <a:ext uri="{FF2B5EF4-FFF2-40B4-BE49-F238E27FC236}">
                <a16:creationId xmlns:a16="http://schemas.microsoft.com/office/drawing/2014/main" id="{A3A5E883-88C8-4752-A03D-6340D9D0CBBB}"/>
              </a:ext>
            </a:extLst>
          </p:cNvPr>
          <p:cNvSpPr>
            <a:spLocks noGrp="1" noChangeAspect="1"/>
          </p:cNvSpPr>
          <p:nvPr>
            <p:ph type="pic" sz="quarter" idx="12"/>
          </p:nvPr>
        </p:nvSpPr>
        <p:spPr>
          <a:xfrm>
            <a:off x="7259504" y="1733532"/>
            <a:ext cx="1978618" cy="2798331"/>
          </a:xfrm>
          <a:ln w="19050">
            <a:solidFill>
              <a:schemeClr val="accent1"/>
            </a:solidFill>
          </a:ln>
          <a:effectLst>
            <a:reflection blurRad="6350" stA="30000" endPos="34000" dist="50800" dir="5400000" sy="-100000" algn="bl" rotWithShape="0"/>
          </a:effectLst>
          <a:scene3d>
            <a:camera prst="perspectiveLeft"/>
            <a:lightRig rig="threePt" dir="t"/>
          </a:scene3d>
        </p:spPr>
        <p:txBody>
          <a:bodyPr/>
          <a:lstStyle/>
          <a:p>
            <a:endParaRPr lang="zh-CN" altLang="en-US" dirty="0"/>
          </a:p>
        </p:txBody>
      </p:sp>
      <p:sp>
        <p:nvSpPr>
          <p:cNvPr id="21" name="图片占位符 20">
            <a:extLst>
              <a:ext uri="{FF2B5EF4-FFF2-40B4-BE49-F238E27FC236}">
                <a16:creationId xmlns:a16="http://schemas.microsoft.com/office/drawing/2014/main" id="{2E95BD9A-E246-40D1-9E0D-612E969586FA}"/>
              </a:ext>
            </a:extLst>
          </p:cNvPr>
          <p:cNvSpPr>
            <a:spLocks noGrp="1" noChangeAspect="1"/>
          </p:cNvSpPr>
          <p:nvPr>
            <p:ph type="pic" sz="quarter" idx="13"/>
          </p:nvPr>
        </p:nvSpPr>
        <p:spPr>
          <a:xfrm>
            <a:off x="669539" y="1555073"/>
            <a:ext cx="2104801" cy="2976790"/>
          </a:xfrm>
          <a:ln w="19050">
            <a:solidFill>
              <a:schemeClr val="accent1"/>
            </a:solidFill>
          </a:ln>
          <a:effectLst>
            <a:reflection blurRad="6350" stA="30000" endPos="34000" dist="50800" dir="5400000" sy="-100000" algn="bl" rotWithShape="0"/>
          </a:effectLst>
          <a:scene3d>
            <a:camera prst="perspectiveRight" fov="3300000"/>
            <a:lightRig rig="threePt" dir="t"/>
          </a:scene3d>
        </p:spPr>
        <p:txBody>
          <a:bodyPr/>
          <a:lstStyle/>
          <a:p>
            <a:endParaRPr lang="zh-CN" altLang="en-US" dirty="0"/>
          </a:p>
        </p:txBody>
      </p:sp>
      <p:sp>
        <p:nvSpPr>
          <p:cNvPr id="22" name="图片占位符 21">
            <a:extLst>
              <a:ext uri="{FF2B5EF4-FFF2-40B4-BE49-F238E27FC236}">
                <a16:creationId xmlns:a16="http://schemas.microsoft.com/office/drawing/2014/main" id="{BEBBAA86-0599-4A73-99CC-1E710BA97CE1}"/>
              </a:ext>
            </a:extLst>
          </p:cNvPr>
          <p:cNvSpPr>
            <a:spLocks noGrp="1" noChangeAspect="1"/>
          </p:cNvSpPr>
          <p:nvPr>
            <p:ph type="pic" sz="quarter" idx="14"/>
          </p:nvPr>
        </p:nvSpPr>
        <p:spPr>
          <a:xfrm>
            <a:off x="9414099" y="1555073"/>
            <a:ext cx="2104801" cy="2976790"/>
          </a:xfrm>
          <a:ln w="19050">
            <a:solidFill>
              <a:schemeClr val="accent1"/>
            </a:solidFill>
          </a:ln>
          <a:effectLst>
            <a:reflection blurRad="6350" stA="30000" endPos="34000" dist="50800" dir="5400000" sy="-100000" algn="bl" rotWithShape="0"/>
          </a:effectLst>
          <a:scene3d>
            <a:camera prst="perspectiveRight" fov="3300000">
              <a:rot lat="0" lon="1200000" rev="0"/>
            </a:camera>
            <a:lightRig rig="threePt" dir="t"/>
          </a:scene3d>
        </p:spPr>
        <p:txBody>
          <a:bodyPr/>
          <a:lstStyle/>
          <a:p>
            <a:endParaRPr lang="zh-CN" altLang="en-US" dirty="0"/>
          </a:p>
        </p:txBody>
      </p:sp>
      <p:pic>
        <p:nvPicPr>
          <p:cNvPr id="3" name="图片 2">
            <a:extLst>
              <a:ext uri="{FF2B5EF4-FFF2-40B4-BE49-F238E27FC236}">
                <a16:creationId xmlns:a16="http://schemas.microsoft.com/office/drawing/2014/main" id="{EF21C48C-7E02-9391-81E5-3834108FCCD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4" name="图片 3">
            <a:extLst>
              <a:ext uri="{FF2B5EF4-FFF2-40B4-BE49-F238E27FC236}">
                <a16:creationId xmlns:a16="http://schemas.microsoft.com/office/drawing/2014/main" id="{30566B69-0541-0566-EFDF-BE3F238801C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5" name="图片 4">
            <a:extLst>
              <a:ext uri="{FF2B5EF4-FFF2-40B4-BE49-F238E27FC236}">
                <a16:creationId xmlns:a16="http://schemas.microsoft.com/office/drawing/2014/main" id="{4E011BA3-9EF9-76C1-FAC0-B08BBCB4FE4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38258091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引言母版">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0" name="图片占位符 9">
            <a:extLst>
              <a:ext uri="{FF2B5EF4-FFF2-40B4-BE49-F238E27FC236}">
                <a16:creationId xmlns:a16="http://schemas.microsoft.com/office/drawing/2014/main" id="{85A5A06A-E5B4-47C4-A65B-E416659003A5}"/>
              </a:ext>
            </a:extLst>
          </p:cNvPr>
          <p:cNvSpPr>
            <a:spLocks noGrp="1" noChangeAspect="1"/>
          </p:cNvSpPr>
          <p:nvPr>
            <p:ph type="pic" sz="quarter" idx="10"/>
          </p:nvPr>
        </p:nvSpPr>
        <p:spPr>
          <a:xfrm>
            <a:off x="1499073" y="1825844"/>
            <a:ext cx="2751289" cy="3553289"/>
          </a:xfrm>
          <a:ln w="19050">
            <a:noFill/>
          </a:ln>
          <a:effectLst/>
        </p:spPr>
        <p:txBody>
          <a:bodyPr/>
          <a:lstStyle/>
          <a:p>
            <a:endParaRPr lang="zh-CN" altLang="en-US" dirty="0"/>
          </a:p>
        </p:txBody>
      </p:sp>
      <p:sp>
        <p:nvSpPr>
          <p:cNvPr id="3" name="椭圆 2">
            <a:extLst>
              <a:ext uri="{FF2B5EF4-FFF2-40B4-BE49-F238E27FC236}">
                <a16:creationId xmlns:a16="http://schemas.microsoft.com/office/drawing/2014/main" id="{F0A50C9A-40BD-43B3-AA6B-25B789C372AE}"/>
              </a:ext>
            </a:extLst>
          </p:cNvPr>
          <p:cNvSpPr/>
          <p:nvPr userDrawn="1"/>
        </p:nvSpPr>
        <p:spPr>
          <a:xfrm>
            <a:off x="1673503" y="5512260"/>
            <a:ext cx="2402429" cy="318692"/>
          </a:xfrm>
          <a:prstGeom prst="ellipse">
            <a:avLst/>
          </a:prstGeom>
          <a:gradFill flip="none" rotWithShape="1">
            <a:gsLst>
              <a:gs pos="100000">
                <a:schemeClr val="tx1">
                  <a:lumMod val="95000"/>
                  <a:lumOff val="5000"/>
                  <a:alpha val="0"/>
                </a:schemeClr>
              </a:gs>
              <a:gs pos="0">
                <a:schemeClr val="tx1">
                  <a:lumMod val="95000"/>
                  <a:lumOff val="5000"/>
                  <a:alpha val="5000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A5CB2A5F-CE54-AF4C-468E-5CEB0D6159B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5" name="图片 4">
            <a:extLst>
              <a:ext uri="{FF2B5EF4-FFF2-40B4-BE49-F238E27FC236}">
                <a16:creationId xmlns:a16="http://schemas.microsoft.com/office/drawing/2014/main" id="{9F21EFFA-8080-7F39-4208-AA07BF3EF13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6" name="图片 5">
            <a:extLst>
              <a:ext uri="{FF2B5EF4-FFF2-40B4-BE49-F238E27FC236}">
                <a16:creationId xmlns:a16="http://schemas.microsoft.com/office/drawing/2014/main" id="{634C0DBC-D9EE-1B65-1F62-F49F4EBC1F69}"/>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146102181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文献介绍">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20" name="组合 19">
            <a:extLst>
              <a:ext uri="{FF2B5EF4-FFF2-40B4-BE49-F238E27FC236}">
                <a16:creationId xmlns:a16="http://schemas.microsoft.com/office/drawing/2014/main" id="{CE87E27E-CFD9-422E-BB0F-274492EAA431}"/>
              </a:ext>
            </a:extLst>
          </p:cNvPr>
          <p:cNvGrpSpPr/>
          <p:nvPr userDrawn="1"/>
        </p:nvGrpSpPr>
        <p:grpSpPr>
          <a:xfrm>
            <a:off x="5660136" y="1289307"/>
            <a:ext cx="5863843" cy="4970209"/>
            <a:chOff x="2665485" y="1700404"/>
            <a:chExt cx="7728532" cy="3693073"/>
          </a:xfrm>
        </p:grpSpPr>
        <p:sp>
          <p:nvSpPr>
            <p:cNvPr id="3" name="矩形 2">
              <a:extLst>
                <a:ext uri="{FF2B5EF4-FFF2-40B4-BE49-F238E27FC236}">
                  <a16:creationId xmlns:a16="http://schemas.microsoft.com/office/drawing/2014/main" id="{39E854E8-2AB5-48E5-954D-143685DD67C4}"/>
                </a:ext>
              </a:extLst>
            </p:cNvPr>
            <p:cNvSpPr/>
            <p:nvPr userDrawn="1"/>
          </p:nvSpPr>
          <p:spPr>
            <a:xfrm>
              <a:off x="2665485" y="1712747"/>
              <a:ext cx="7718645" cy="3680730"/>
            </a:xfrm>
            <a:prstGeom prst="rect">
              <a:avLst/>
            </a:prstGeom>
            <a:noFill/>
            <a:ln w="285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等腰三角形 4">
              <a:extLst>
                <a:ext uri="{FF2B5EF4-FFF2-40B4-BE49-F238E27FC236}">
                  <a16:creationId xmlns:a16="http://schemas.microsoft.com/office/drawing/2014/main" id="{C6EF7709-4F14-4AEA-AC3C-3B75D461C88B}"/>
                </a:ext>
              </a:extLst>
            </p:cNvPr>
            <p:cNvSpPr/>
            <p:nvPr userDrawn="1"/>
          </p:nvSpPr>
          <p:spPr>
            <a:xfrm rot="5400000" flipV="1">
              <a:off x="9518824" y="1700352"/>
              <a:ext cx="875141" cy="875245"/>
            </a:xfrm>
            <a:prstGeom prst="triangle">
              <a:avLst>
                <a:gd name="adj" fmla="val 0"/>
              </a:avLst>
            </a:prstGeom>
            <a:ln>
              <a:noFill/>
            </a:ln>
            <a:effectLst>
              <a:outerShdw blurRad="1270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片 9">
            <a:extLst>
              <a:ext uri="{FF2B5EF4-FFF2-40B4-BE49-F238E27FC236}">
                <a16:creationId xmlns:a16="http://schemas.microsoft.com/office/drawing/2014/main" id="{1D134CCE-8E9E-BB48-C3E4-FF27682E790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14" name="图片 13">
            <a:extLst>
              <a:ext uri="{FF2B5EF4-FFF2-40B4-BE49-F238E27FC236}">
                <a16:creationId xmlns:a16="http://schemas.microsoft.com/office/drawing/2014/main" id="{B39E782D-241C-BD0C-FCF8-F20D53A2B23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15" name="图片 14">
            <a:extLst>
              <a:ext uri="{FF2B5EF4-FFF2-40B4-BE49-F238E27FC236}">
                <a16:creationId xmlns:a16="http://schemas.microsoft.com/office/drawing/2014/main" id="{CD9CEF75-1033-A655-D34E-DBA673B144D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239852590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三人介绍母版">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sp>
        <p:nvSpPr>
          <p:cNvPr id="18" name="图片占位符 17">
            <a:extLst>
              <a:ext uri="{FF2B5EF4-FFF2-40B4-BE49-F238E27FC236}">
                <a16:creationId xmlns:a16="http://schemas.microsoft.com/office/drawing/2014/main" id="{398111DA-1926-4FF8-A3B2-F9B59CEBC1ED}"/>
              </a:ext>
            </a:extLst>
          </p:cNvPr>
          <p:cNvSpPr>
            <a:spLocks noGrp="1"/>
          </p:cNvSpPr>
          <p:nvPr>
            <p:ph type="pic" sz="quarter" idx="11"/>
          </p:nvPr>
        </p:nvSpPr>
        <p:spPr>
          <a:xfrm>
            <a:off x="8318763" y="2034369"/>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rtlCol="0">
            <a:noAutofit/>
          </a:bodyPr>
          <a:lstStyle>
            <a:lvl1pPr>
              <a:defRPr lang="zh-CN" altLang="en-US"/>
            </a:lvl1pPr>
          </a:lstStyle>
          <a:p>
            <a:pPr lvl="0"/>
            <a:endParaRPr lang="zh-CN" altLang="en-US"/>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图片占位符 18">
            <a:extLst>
              <a:ext uri="{FF2B5EF4-FFF2-40B4-BE49-F238E27FC236}">
                <a16:creationId xmlns:a16="http://schemas.microsoft.com/office/drawing/2014/main" id="{A8BC427A-7DBA-4310-B1A4-6F41A9269960}"/>
              </a:ext>
            </a:extLst>
          </p:cNvPr>
          <p:cNvSpPr>
            <a:spLocks noGrp="1"/>
          </p:cNvSpPr>
          <p:nvPr>
            <p:ph type="pic" sz="quarter" idx="12"/>
          </p:nvPr>
        </p:nvSpPr>
        <p:spPr>
          <a:xfrm>
            <a:off x="4944317" y="2009982"/>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vert="horz" wrap="square" lIns="91440" tIns="45720" rIns="91440" bIns="45720" rtlCol="0">
            <a:noAutofit/>
          </a:bodyPr>
          <a:lstStyle>
            <a:lvl1pPr>
              <a:defRPr lang="zh-CN" altLang="en-US"/>
            </a:lvl1pPr>
          </a:lstStyle>
          <a:p>
            <a:pPr lvl="0"/>
            <a:endParaRPr lang="zh-CN" altLang="en-US"/>
          </a:p>
        </p:txBody>
      </p:sp>
      <p:sp>
        <p:nvSpPr>
          <p:cNvPr id="17" name="图片占位符 16">
            <a:extLst>
              <a:ext uri="{FF2B5EF4-FFF2-40B4-BE49-F238E27FC236}">
                <a16:creationId xmlns:a16="http://schemas.microsoft.com/office/drawing/2014/main" id="{07C9B739-1C04-4ED7-A02A-171C6D5AA5AC}"/>
              </a:ext>
            </a:extLst>
          </p:cNvPr>
          <p:cNvSpPr>
            <a:spLocks noGrp="1"/>
          </p:cNvSpPr>
          <p:nvPr>
            <p:ph type="pic" sz="quarter" idx="10"/>
          </p:nvPr>
        </p:nvSpPr>
        <p:spPr>
          <a:xfrm>
            <a:off x="1578761" y="2009983"/>
            <a:ext cx="2294476" cy="2293731"/>
          </a:xfrm>
          <a:custGeom>
            <a:avLst/>
            <a:gdLst>
              <a:gd name="connsiteX0" fmla="*/ 1147238 w 2294476"/>
              <a:gd name="connsiteY0" fmla="*/ 0 h 2293731"/>
              <a:gd name="connsiteX1" fmla="*/ 2294476 w 2294476"/>
              <a:gd name="connsiteY1" fmla="*/ 0 h 2293731"/>
              <a:gd name="connsiteX2" fmla="*/ 2294476 w 2294476"/>
              <a:gd name="connsiteY2" fmla="*/ 1147238 h 2293731"/>
              <a:gd name="connsiteX3" fmla="*/ 1264537 w 2294476"/>
              <a:gd name="connsiteY3" fmla="*/ 2288553 h 2293731"/>
              <a:gd name="connsiteX4" fmla="*/ 1161991 w 2294476"/>
              <a:gd name="connsiteY4" fmla="*/ 2293731 h 2293731"/>
              <a:gd name="connsiteX5" fmla="*/ 1132485 w 2294476"/>
              <a:gd name="connsiteY5" fmla="*/ 2293731 h 2293731"/>
              <a:gd name="connsiteX6" fmla="*/ 1029940 w 2294476"/>
              <a:gd name="connsiteY6" fmla="*/ 2288553 h 2293731"/>
              <a:gd name="connsiteX7" fmla="*/ 0 w 2294476"/>
              <a:gd name="connsiteY7" fmla="*/ 1147238 h 2293731"/>
              <a:gd name="connsiteX8" fmla="*/ 1147238 w 2294476"/>
              <a:gd name="connsiteY8" fmla="*/ 0 h 2293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94476" h="2293731">
                <a:moveTo>
                  <a:pt x="1147238" y="0"/>
                </a:moveTo>
                <a:lnTo>
                  <a:pt x="2294476" y="0"/>
                </a:lnTo>
                <a:lnTo>
                  <a:pt x="2294476" y="1147238"/>
                </a:lnTo>
                <a:cubicBezTo>
                  <a:pt x="2294476" y="1741240"/>
                  <a:pt x="1843038" y="2229803"/>
                  <a:pt x="1264537" y="2288553"/>
                </a:cubicBezTo>
                <a:lnTo>
                  <a:pt x="1161991" y="2293731"/>
                </a:lnTo>
                <a:lnTo>
                  <a:pt x="1132485" y="2293731"/>
                </a:lnTo>
                <a:lnTo>
                  <a:pt x="1029940" y="2288553"/>
                </a:lnTo>
                <a:cubicBezTo>
                  <a:pt x="451438" y="2229803"/>
                  <a:pt x="0" y="1741240"/>
                  <a:pt x="0" y="1147238"/>
                </a:cubicBezTo>
                <a:cubicBezTo>
                  <a:pt x="0" y="513636"/>
                  <a:pt x="513636" y="0"/>
                  <a:pt x="1147238" y="0"/>
                </a:cubicBezTo>
                <a:close/>
              </a:path>
            </a:pathLst>
          </a:custGeom>
          <a:ln w="19050">
            <a:noFill/>
          </a:ln>
          <a:effectLst>
            <a:outerShdw blurRad="63500" sx="102000" sy="102000" algn="ctr" rotWithShape="0">
              <a:prstClr val="black">
                <a:alpha val="40000"/>
              </a:prstClr>
            </a:outerShdw>
          </a:effectLst>
        </p:spPr>
        <p:txBody>
          <a:bodyPr wrap="square">
            <a:noAutofit/>
          </a:bodyPr>
          <a:lstStyle/>
          <a:p>
            <a:endParaRPr lang="zh-CN" altLang="en-US"/>
          </a:p>
        </p:txBody>
      </p:sp>
      <p:pic>
        <p:nvPicPr>
          <p:cNvPr id="3" name="图片 2">
            <a:extLst>
              <a:ext uri="{FF2B5EF4-FFF2-40B4-BE49-F238E27FC236}">
                <a16:creationId xmlns:a16="http://schemas.microsoft.com/office/drawing/2014/main" id="{3135BCDF-529A-6B34-56AC-19CE94B6105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4" name="图片 3">
            <a:extLst>
              <a:ext uri="{FF2B5EF4-FFF2-40B4-BE49-F238E27FC236}">
                <a16:creationId xmlns:a16="http://schemas.microsoft.com/office/drawing/2014/main" id="{0B9754E6-193C-B71A-89CA-70969D22144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5" name="图片 4">
            <a:extLst>
              <a:ext uri="{FF2B5EF4-FFF2-40B4-BE49-F238E27FC236}">
                <a16:creationId xmlns:a16="http://schemas.microsoft.com/office/drawing/2014/main" id="{D30E68E5-3748-E4E5-30B5-D96748488EE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117048971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样机母版">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2D04603D-E9F6-4705-8F37-93266BAC2758}"/>
              </a:ext>
            </a:extLst>
          </p:cNvPr>
          <p:cNvSpPr>
            <a:spLocks noChangeArrowheads="1"/>
          </p:cNvSpPr>
          <p:nvPr/>
        </p:nvSpPr>
        <p:spPr bwMode="auto">
          <a:xfrm>
            <a:off x="2891583" y="5197667"/>
            <a:ext cx="5965680" cy="108804"/>
          </a:xfrm>
          <a:prstGeom prst="rect">
            <a:avLst/>
          </a:pr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2" name="椭圆 21">
            <a:extLst>
              <a:ext uri="{FF2B5EF4-FFF2-40B4-BE49-F238E27FC236}">
                <a16:creationId xmlns:a16="http://schemas.microsoft.com/office/drawing/2014/main" id="{A52C5F2B-3C52-4FB4-AB57-0D540D3334A6}"/>
              </a:ext>
            </a:extLst>
          </p:cNvPr>
          <p:cNvSpPr>
            <a:spLocks noChangeArrowheads="1"/>
          </p:cNvSpPr>
          <p:nvPr/>
        </p:nvSpPr>
        <p:spPr bwMode="auto">
          <a:xfrm>
            <a:off x="5869324" y="2055946"/>
            <a:ext cx="50989" cy="51003"/>
          </a:xfrm>
          <a:prstGeom prst="ellipse">
            <a:avLst/>
          </a:prstGeom>
          <a:solidFill>
            <a:srgbClr val="2C2C2C"/>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3" name="椭圆 22">
            <a:extLst>
              <a:ext uri="{FF2B5EF4-FFF2-40B4-BE49-F238E27FC236}">
                <a16:creationId xmlns:a16="http://schemas.microsoft.com/office/drawing/2014/main" id="{D795516F-1E01-4018-9B71-B5741DC2EEF1}"/>
              </a:ext>
            </a:extLst>
          </p:cNvPr>
          <p:cNvSpPr>
            <a:spLocks noChangeArrowheads="1"/>
          </p:cNvSpPr>
          <p:nvPr/>
        </p:nvSpPr>
        <p:spPr bwMode="auto">
          <a:xfrm>
            <a:off x="5869324" y="2052547"/>
            <a:ext cx="50989" cy="47602"/>
          </a:xfrm>
          <a:prstGeom prst="ellipse">
            <a:avLst/>
          </a:prstGeom>
          <a:solidFill>
            <a:srgbClr val="0A0A0A"/>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4" name="椭圆 23">
            <a:extLst>
              <a:ext uri="{FF2B5EF4-FFF2-40B4-BE49-F238E27FC236}">
                <a16:creationId xmlns:a16="http://schemas.microsoft.com/office/drawing/2014/main" id="{28CADEAE-2D10-4A72-AAA3-F94B33359708}"/>
              </a:ext>
            </a:extLst>
          </p:cNvPr>
          <p:cNvSpPr>
            <a:spLocks noChangeArrowheads="1"/>
          </p:cNvSpPr>
          <p:nvPr/>
        </p:nvSpPr>
        <p:spPr bwMode="auto">
          <a:xfrm>
            <a:off x="5879520" y="2059347"/>
            <a:ext cx="30595" cy="34001"/>
          </a:xfrm>
          <a:prstGeom prst="ellipse">
            <a:avLst/>
          </a:prstGeom>
          <a:solidFill>
            <a:srgbClr val="000000"/>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5" name="椭圆 24">
            <a:extLst>
              <a:ext uri="{FF2B5EF4-FFF2-40B4-BE49-F238E27FC236}">
                <a16:creationId xmlns:a16="http://schemas.microsoft.com/office/drawing/2014/main" id="{343F6F32-0741-42E6-9CA7-B6C8894002D9}"/>
              </a:ext>
            </a:extLst>
          </p:cNvPr>
          <p:cNvSpPr>
            <a:spLocks noChangeArrowheads="1"/>
          </p:cNvSpPr>
          <p:nvPr/>
        </p:nvSpPr>
        <p:spPr bwMode="auto">
          <a:xfrm>
            <a:off x="5886318" y="2069547"/>
            <a:ext cx="16998" cy="17002"/>
          </a:xfrm>
          <a:prstGeom prst="ellipse">
            <a:avLst/>
          </a:prstGeom>
          <a:solidFill>
            <a:srgbClr val="2C99B4"/>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26" name="任意多边形: 形状 25">
            <a:extLst>
              <a:ext uri="{FF2B5EF4-FFF2-40B4-BE49-F238E27FC236}">
                <a16:creationId xmlns:a16="http://schemas.microsoft.com/office/drawing/2014/main" id="{8BFE0A9B-A41F-4A60-85B6-DE6990F0154D}"/>
              </a:ext>
            </a:extLst>
          </p:cNvPr>
          <p:cNvSpPr>
            <a:spLocks/>
          </p:cNvSpPr>
          <p:nvPr/>
        </p:nvSpPr>
        <p:spPr bwMode="auto">
          <a:xfrm>
            <a:off x="5893117" y="2072948"/>
            <a:ext cx="3400" cy="6801"/>
          </a:xfrm>
          <a:custGeom>
            <a:avLst/>
            <a:gdLst>
              <a:gd name="T0" fmla="*/ 1 w 1"/>
              <a:gd name="T1" fmla="*/ 1 h 2"/>
              <a:gd name="T2" fmla="*/ 1 w 1"/>
              <a:gd name="T3" fmla="*/ 2 h 2"/>
              <a:gd name="T4" fmla="*/ 0 w 1"/>
              <a:gd name="T5" fmla="*/ 1 h 2"/>
              <a:gd name="T6" fmla="*/ 1 w 1"/>
              <a:gd name="T7" fmla="*/ 0 h 2"/>
              <a:gd name="T8" fmla="*/ 1 w 1"/>
              <a:gd name="T9" fmla="*/ 1 h 2"/>
            </a:gdLst>
            <a:ahLst/>
            <a:cxnLst>
              <a:cxn ang="0">
                <a:pos x="T0" y="T1"/>
              </a:cxn>
              <a:cxn ang="0">
                <a:pos x="T2" y="T3"/>
              </a:cxn>
              <a:cxn ang="0">
                <a:pos x="T4" y="T5"/>
              </a:cxn>
              <a:cxn ang="0">
                <a:pos x="T6" y="T7"/>
              </a:cxn>
              <a:cxn ang="0">
                <a:pos x="T8" y="T9"/>
              </a:cxn>
            </a:cxnLst>
            <a:rect l="0" t="0" r="r" b="b"/>
            <a:pathLst>
              <a:path w="1" h="2">
                <a:moveTo>
                  <a:pt x="1" y="1"/>
                </a:moveTo>
                <a:lnTo>
                  <a:pt x="1" y="2"/>
                </a:lnTo>
                <a:lnTo>
                  <a:pt x="0" y="1"/>
                </a:lnTo>
                <a:lnTo>
                  <a:pt x="1" y="0"/>
                </a:lnTo>
                <a:lnTo>
                  <a:pt x="1" y="1"/>
                </a:lnTo>
                <a:close/>
              </a:path>
            </a:pathLst>
          </a:custGeom>
          <a:solidFill>
            <a:srgbClr val="FFFFFF"/>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0" name="椭圆 29">
            <a:extLst>
              <a:ext uri="{FF2B5EF4-FFF2-40B4-BE49-F238E27FC236}">
                <a16:creationId xmlns:a16="http://schemas.microsoft.com/office/drawing/2014/main" id="{6F4C7AF5-5D45-4698-A829-8D21B8449FA2}"/>
              </a:ext>
            </a:extLst>
          </p:cNvPr>
          <p:cNvSpPr>
            <a:spLocks noChangeArrowheads="1"/>
          </p:cNvSpPr>
          <p:nvPr/>
        </p:nvSpPr>
        <p:spPr bwMode="auto">
          <a:xfrm>
            <a:off x="8791476" y="3186115"/>
            <a:ext cx="36151" cy="36161"/>
          </a:xfrm>
          <a:prstGeom prst="ellipse">
            <a:avLst/>
          </a:pr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1" name="椭圆 30">
            <a:extLst>
              <a:ext uri="{FF2B5EF4-FFF2-40B4-BE49-F238E27FC236}">
                <a16:creationId xmlns:a16="http://schemas.microsoft.com/office/drawing/2014/main" id="{31D76F62-4CA1-4689-B82B-D37D4F3581C0}"/>
              </a:ext>
            </a:extLst>
          </p:cNvPr>
          <p:cNvSpPr>
            <a:spLocks noChangeArrowheads="1"/>
          </p:cNvSpPr>
          <p:nvPr/>
        </p:nvSpPr>
        <p:spPr bwMode="auto">
          <a:xfrm>
            <a:off x="8803526" y="3198168"/>
            <a:ext cx="9039" cy="9041"/>
          </a:xfrm>
          <a:prstGeom prst="ellipse">
            <a:avLst/>
          </a:pr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2" name="椭圆 31">
            <a:extLst>
              <a:ext uri="{FF2B5EF4-FFF2-40B4-BE49-F238E27FC236}">
                <a16:creationId xmlns:a16="http://schemas.microsoft.com/office/drawing/2014/main" id="{4425A9F4-E7C9-43D7-ACB5-A34091E652FF}"/>
              </a:ext>
            </a:extLst>
          </p:cNvPr>
          <p:cNvSpPr>
            <a:spLocks noChangeArrowheads="1"/>
          </p:cNvSpPr>
          <p:nvPr/>
        </p:nvSpPr>
        <p:spPr bwMode="auto">
          <a:xfrm>
            <a:off x="8791476" y="3183100"/>
            <a:ext cx="36151" cy="36161"/>
          </a:xfrm>
          <a:prstGeom prst="ellipse">
            <a:avLst/>
          </a:pr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3" name="椭圆 32">
            <a:extLst>
              <a:ext uri="{FF2B5EF4-FFF2-40B4-BE49-F238E27FC236}">
                <a16:creationId xmlns:a16="http://schemas.microsoft.com/office/drawing/2014/main" id="{10E40350-C9B7-4E62-900A-9D9416EAD8A6}"/>
              </a:ext>
            </a:extLst>
          </p:cNvPr>
          <p:cNvSpPr>
            <a:spLocks noChangeArrowheads="1"/>
          </p:cNvSpPr>
          <p:nvPr/>
        </p:nvSpPr>
        <p:spPr bwMode="auto">
          <a:xfrm>
            <a:off x="8803526" y="3195154"/>
            <a:ext cx="9039" cy="9041"/>
          </a:xfrm>
          <a:prstGeom prst="ellipse">
            <a:avLst/>
          </a:pr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4" name="椭圆 33">
            <a:extLst>
              <a:ext uri="{FF2B5EF4-FFF2-40B4-BE49-F238E27FC236}">
                <a16:creationId xmlns:a16="http://schemas.microsoft.com/office/drawing/2014/main" id="{9E2E22DC-4F3A-4790-A30F-046FBF96B2AE}"/>
              </a:ext>
            </a:extLst>
          </p:cNvPr>
          <p:cNvSpPr>
            <a:spLocks noChangeArrowheads="1"/>
          </p:cNvSpPr>
          <p:nvPr/>
        </p:nvSpPr>
        <p:spPr bwMode="auto">
          <a:xfrm>
            <a:off x="8797501" y="3189127"/>
            <a:ext cx="24101" cy="24107"/>
          </a:xfrm>
          <a:prstGeom prst="ellipse">
            <a:avLst/>
          </a:pr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5" name="椭圆 34">
            <a:extLst>
              <a:ext uri="{FF2B5EF4-FFF2-40B4-BE49-F238E27FC236}">
                <a16:creationId xmlns:a16="http://schemas.microsoft.com/office/drawing/2014/main" id="{057FA838-5568-42E9-8B65-A812AE22ABC4}"/>
              </a:ext>
            </a:extLst>
          </p:cNvPr>
          <p:cNvSpPr>
            <a:spLocks noChangeArrowheads="1"/>
          </p:cNvSpPr>
          <p:nvPr/>
        </p:nvSpPr>
        <p:spPr bwMode="auto">
          <a:xfrm>
            <a:off x="8797501" y="3189127"/>
            <a:ext cx="24101" cy="24107"/>
          </a:xfrm>
          <a:prstGeom prst="ellipse">
            <a:avLst/>
          </a:pr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6" name="椭圆 35">
            <a:extLst>
              <a:ext uri="{FF2B5EF4-FFF2-40B4-BE49-F238E27FC236}">
                <a16:creationId xmlns:a16="http://schemas.microsoft.com/office/drawing/2014/main" id="{51624F16-2207-4181-8EC3-0A03CB5B45C4}"/>
              </a:ext>
            </a:extLst>
          </p:cNvPr>
          <p:cNvSpPr>
            <a:spLocks noChangeArrowheads="1"/>
          </p:cNvSpPr>
          <p:nvPr/>
        </p:nvSpPr>
        <p:spPr bwMode="auto">
          <a:xfrm>
            <a:off x="8803526" y="3195154"/>
            <a:ext cx="12050" cy="12054"/>
          </a:xfrm>
          <a:prstGeom prst="ellipse">
            <a:avLst/>
          </a:pr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7" name="椭圆 36">
            <a:extLst>
              <a:ext uri="{FF2B5EF4-FFF2-40B4-BE49-F238E27FC236}">
                <a16:creationId xmlns:a16="http://schemas.microsoft.com/office/drawing/2014/main" id="{8AD5CD56-41B4-4B06-BC24-90E697781C45}"/>
              </a:ext>
            </a:extLst>
          </p:cNvPr>
          <p:cNvSpPr>
            <a:spLocks noChangeArrowheads="1"/>
          </p:cNvSpPr>
          <p:nvPr/>
        </p:nvSpPr>
        <p:spPr bwMode="auto">
          <a:xfrm>
            <a:off x="8803526" y="3195154"/>
            <a:ext cx="12050" cy="12054"/>
          </a:xfrm>
          <a:prstGeom prst="ellipse">
            <a:avLst/>
          </a:pr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8" name="任意多边形: 形状 37">
            <a:extLst>
              <a:ext uri="{FF2B5EF4-FFF2-40B4-BE49-F238E27FC236}">
                <a16:creationId xmlns:a16="http://schemas.microsoft.com/office/drawing/2014/main" id="{C1E2B9AE-A46B-44BC-8D69-174286DE3389}"/>
              </a:ext>
            </a:extLst>
          </p:cNvPr>
          <p:cNvSpPr>
            <a:spLocks/>
          </p:cNvSpPr>
          <p:nvPr/>
        </p:nvSpPr>
        <p:spPr bwMode="auto">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39" name="任意多边形: 形状 38">
            <a:extLst>
              <a:ext uri="{FF2B5EF4-FFF2-40B4-BE49-F238E27FC236}">
                <a16:creationId xmlns:a16="http://schemas.microsoft.com/office/drawing/2014/main" id="{F3523725-B51B-46CC-AD09-D73B14308E79}"/>
              </a:ext>
            </a:extLst>
          </p:cNvPr>
          <p:cNvSpPr>
            <a:spLocks/>
          </p:cNvSpPr>
          <p:nvPr/>
        </p:nvSpPr>
        <p:spPr bwMode="auto">
          <a:xfrm>
            <a:off x="8806540" y="3198168"/>
            <a:ext cx="3013" cy="3014"/>
          </a:xfrm>
          <a:custGeom>
            <a:avLst/>
            <a:gdLst>
              <a:gd name="T0" fmla="*/ 1 w 1"/>
              <a:gd name="T1" fmla="*/ 1 h 1"/>
              <a:gd name="T2" fmla="*/ 1 w 1"/>
              <a:gd name="T3" fmla="*/ 1 h 1"/>
              <a:gd name="T4" fmla="*/ 0 w 1"/>
              <a:gd name="T5" fmla="*/ 1 h 1"/>
              <a:gd name="T6" fmla="*/ 1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0" y="1"/>
                </a:lnTo>
                <a:lnTo>
                  <a:pt x="1" y="0"/>
                </a:lnTo>
                <a:lnTo>
                  <a:pt x="1" y="1"/>
                </a:lnTo>
                <a:close/>
              </a:path>
            </a:pathLst>
          </a:cu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0" name="椭圆 39">
            <a:extLst>
              <a:ext uri="{FF2B5EF4-FFF2-40B4-BE49-F238E27FC236}">
                <a16:creationId xmlns:a16="http://schemas.microsoft.com/office/drawing/2014/main" id="{DE7F9372-38EA-41BC-834A-69FE1B7FF812}"/>
              </a:ext>
            </a:extLst>
          </p:cNvPr>
          <p:cNvSpPr>
            <a:spLocks noChangeArrowheads="1"/>
          </p:cNvSpPr>
          <p:nvPr/>
        </p:nvSpPr>
        <p:spPr bwMode="auto">
          <a:xfrm>
            <a:off x="8710136" y="5361792"/>
            <a:ext cx="195821" cy="195872"/>
          </a:xfrm>
          <a:prstGeom prst="ellipse">
            <a:avLst/>
          </a:pr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1" name="任意多边形: 形状 40">
            <a:extLst>
              <a:ext uri="{FF2B5EF4-FFF2-40B4-BE49-F238E27FC236}">
                <a16:creationId xmlns:a16="http://schemas.microsoft.com/office/drawing/2014/main" id="{43709C02-BBB4-4F21-A5CF-D707FE4A9133}"/>
              </a:ext>
            </a:extLst>
          </p:cNvPr>
          <p:cNvSpPr>
            <a:spLocks/>
          </p:cNvSpPr>
          <p:nvPr/>
        </p:nvSpPr>
        <p:spPr bwMode="auto">
          <a:xfrm>
            <a:off x="8758338" y="5410006"/>
            <a:ext cx="99417" cy="99443"/>
          </a:xfrm>
          <a:custGeom>
            <a:avLst/>
            <a:gdLst>
              <a:gd name="T0" fmla="*/ 31 w 33"/>
              <a:gd name="T1" fmla="*/ 22 h 33"/>
              <a:gd name="T2" fmla="*/ 29 w 33"/>
              <a:gd name="T3" fmla="*/ 22 h 33"/>
              <a:gd name="T4" fmla="*/ 22 w 33"/>
              <a:gd name="T5" fmla="*/ 29 h 33"/>
              <a:gd name="T6" fmla="*/ 11 w 33"/>
              <a:gd name="T7" fmla="*/ 29 h 33"/>
              <a:gd name="T8" fmla="*/ 4 w 33"/>
              <a:gd name="T9" fmla="*/ 22 h 33"/>
              <a:gd name="T10" fmla="*/ 4 w 33"/>
              <a:gd name="T11" fmla="*/ 11 h 33"/>
              <a:gd name="T12" fmla="*/ 11 w 33"/>
              <a:gd name="T13" fmla="*/ 4 h 33"/>
              <a:gd name="T14" fmla="*/ 22 w 33"/>
              <a:gd name="T15" fmla="*/ 4 h 33"/>
              <a:gd name="T16" fmla="*/ 29 w 33"/>
              <a:gd name="T17" fmla="*/ 11 h 33"/>
              <a:gd name="T18" fmla="*/ 29 w 33"/>
              <a:gd name="T19" fmla="*/ 22 h 33"/>
              <a:gd name="T20" fmla="*/ 31 w 33"/>
              <a:gd name="T21" fmla="*/ 22 h 33"/>
              <a:gd name="T22" fmla="*/ 33 w 33"/>
              <a:gd name="T23" fmla="*/ 22 h 33"/>
              <a:gd name="T24" fmla="*/ 33 w 33"/>
              <a:gd name="T25" fmla="*/ 11 h 33"/>
              <a:gd name="T26" fmla="*/ 22 w 33"/>
              <a:gd name="T27" fmla="*/ 0 h 33"/>
              <a:gd name="T28" fmla="*/ 11 w 33"/>
              <a:gd name="T29" fmla="*/ 0 h 33"/>
              <a:gd name="T30" fmla="*/ 0 w 33"/>
              <a:gd name="T31" fmla="*/ 11 h 33"/>
              <a:gd name="T32" fmla="*/ 0 w 33"/>
              <a:gd name="T33" fmla="*/ 22 h 33"/>
              <a:gd name="T34" fmla="*/ 11 w 33"/>
              <a:gd name="T35" fmla="*/ 33 h 33"/>
              <a:gd name="T36" fmla="*/ 22 w 33"/>
              <a:gd name="T37" fmla="*/ 33 h 33"/>
              <a:gd name="T38" fmla="*/ 33 w 33"/>
              <a:gd name="T39" fmla="*/ 22 h 33"/>
              <a:gd name="T40" fmla="*/ 31 w 33"/>
              <a:gd name="T41" fmla="*/ 22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3" h="33">
                <a:moveTo>
                  <a:pt x="31" y="22"/>
                </a:moveTo>
                <a:cubicBezTo>
                  <a:pt x="29" y="22"/>
                  <a:pt x="29" y="22"/>
                  <a:pt x="29" y="22"/>
                </a:cubicBezTo>
                <a:cubicBezTo>
                  <a:pt x="29" y="26"/>
                  <a:pt x="26" y="29"/>
                  <a:pt x="22" y="29"/>
                </a:cubicBezTo>
                <a:cubicBezTo>
                  <a:pt x="11" y="29"/>
                  <a:pt x="11" y="29"/>
                  <a:pt x="11" y="29"/>
                </a:cubicBezTo>
                <a:cubicBezTo>
                  <a:pt x="7" y="29"/>
                  <a:pt x="4" y="26"/>
                  <a:pt x="4" y="22"/>
                </a:cubicBezTo>
                <a:cubicBezTo>
                  <a:pt x="4" y="11"/>
                  <a:pt x="4" y="11"/>
                  <a:pt x="4" y="11"/>
                </a:cubicBezTo>
                <a:cubicBezTo>
                  <a:pt x="4" y="7"/>
                  <a:pt x="7" y="4"/>
                  <a:pt x="11" y="4"/>
                </a:cubicBezTo>
                <a:cubicBezTo>
                  <a:pt x="22" y="4"/>
                  <a:pt x="22" y="4"/>
                  <a:pt x="22" y="4"/>
                </a:cubicBezTo>
                <a:cubicBezTo>
                  <a:pt x="26" y="4"/>
                  <a:pt x="29" y="7"/>
                  <a:pt x="29" y="11"/>
                </a:cubicBezTo>
                <a:cubicBezTo>
                  <a:pt x="29" y="22"/>
                  <a:pt x="29" y="22"/>
                  <a:pt x="29" y="22"/>
                </a:cubicBezTo>
                <a:cubicBezTo>
                  <a:pt x="31" y="22"/>
                  <a:pt x="31" y="22"/>
                  <a:pt x="31" y="22"/>
                </a:cubicBezTo>
                <a:cubicBezTo>
                  <a:pt x="33" y="22"/>
                  <a:pt x="33" y="22"/>
                  <a:pt x="33" y="22"/>
                </a:cubicBezTo>
                <a:cubicBezTo>
                  <a:pt x="33" y="11"/>
                  <a:pt x="33" y="11"/>
                  <a:pt x="33" y="11"/>
                </a:cubicBezTo>
                <a:cubicBezTo>
                  <a:pt x="33" y="5"/>
                  <a:pt x="28" y="0"/>
                  <a:pt x="22" y="0"/>
                </a:cubicBezTo>
                <a:cubicBezTo>
                  <a:pt x="11" y="0"/>
                  <a:pt x="11" y="0"/>
                  <a:pt x="11" y="0"/>
                </a:cubicBezTo>
                <a:cubicBezTo>
                  <a:pt x="5" y="0"/>
                  <a:pt x="0" y="5"/>
                  <a:pt x="0" y="11"/>
                </a:cubicBezTo>
                <a:cubicBezTo>
                  <a:pt x="0" y="22"/>
                  <a:pt x="0" y="22"/>
                  <a:pt x="0" y="22"/>
                </a:cubicBezTo>
                <a:cubicBezTo>
                  <a:pt x="0" y="28"/>
                  <a:pt x="5" y="33"/>
                  <a:pt x="11" y="33"/>
                </a:cubicBezTo>
                <a:cubicBezTo>
                  <a:pt x="22" y="33"/>
                  <a:pt x="22" y="33"/>
                  <a:pt x="22" y="33"/>
                </a:cubicBezTo>
                <a:cubicBezTo>
                  <a:pt x="28" y="33"/>
                  <a:pt x="33" y="28"/>
                  <a:pt x="33" y="22"/>
                </a:cubicBezTo>
                <a:lnTo>
                  <a:pt x="31" y="22"/>
                </a:lnTo>
                <a:close/>
              </a:path>
            </a:pathLst>
          </a:custGeom>
          <a:solidFill>
            <a:srgbClr val="FFFFFF">
              <a:lumMod val="7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3" name="任意多边形: 形状 42">
            <a:extLst>
              <a:ext uri="{FF2B5EF4-FFF2-40B4-BE49-F238E27FC236}">
                <a16:creationId xmlns:a16="http://schemas.microsoft.com/office/drawing/2014/main" id="{53A1ED6B-E44B-48D4-BD29-6FE94F70D839}"/>
              </a:ext>
            </a:extLst>
          </p:cNvPr>
          <p:cNvSpPr>
            <a:spLocks/>
          </p:cNvSpPr>
          <p:nvPr/>
        </p:nvSpPr>
        <p:spPr bwMode="auto">
          <a:xfrm>
            <a:off x="8716162" y="3273502"/>
            <a:ext cx="219923" cy="51229"/>
          </a:xfrm>
          <a:custGeom>
            <a:avLst/>
            <a:gdLst>
              <a:gd name="T0" fmla="*/ 8 w 73"/>
              <a:gd name="T1" fmla="*/ 17 h 17"/>
              <a:gd name="T2" fmla="*/ 0 w 73"/>
              <a:gd name="T3" fmla="*/ 9 h 17"/>
              <a:gd name="T4" fmla="*/ 8 w 73"/>
              <a:gd name="T5" fmla="*/ 0 h 17"/>
              <a:gd name="T6" fmla="*/ 65 w 73"/>
              <a:gd name="T7" fmla="*/ 0 h 17"/>
              <a:gd name="T8" fmla="*/ 73 w 73"/>
              <a:gd name="T9" fmla="*/ 9 h 17"/>
              <a:gd name="T10" fmla="*/ 65 w 73"/>
              <a:gd name="T11" fmla="*/ 17 h 17"/>
              <a:gd name="T12" fmla="*/ 8 w 73"/>
              <a:gd name="T13" fmla="*/ 17 h 17"/>
            </a:gdLst>
            <a:ahLst/>
            <a:cxnLst>
              <a:cxn ang="0">
                <a:pos x="T0" y="T1"/>
              </a:cxn>
              <a:cxn ang="0">
                <a:pos x="T2" y="T3"/>
              </a:cxn>
              <a:cxn ang="0">
                <a:pos x="T4" y="T5"/>
              </a:cxn>
              <a:cxn ang="0">
                <a:pos x="T6" y="T7"/>
              </a:cxn>
              <a:cxn ang="0">
                <a:pos x="T8" y="T9"/>
              </a:cxn>
              <a:cxn ang="0">
                <a:pos x="T10" y="T11"/>
              </a:cxn>
              <a:cxn ang="0">
                <a:pos x="T12" y="T13"/>
              </a:cxn>
            </a:cxnLst>
            <a:rect l="0" t="0" r="r" b="b"/>
            <a:pathLst>
              <a:path w="73" h="17">
                <a:moveTo>
                  <a:pt x="8" y="17"/>
                </a:moveTo>
                <a:cubicBezTo>
                  <a:pt x="3" y="17"/>
                  <a:pt x="0" y="13"/>
                  <a:pt x="0" y="9"/>
                </a:cubicBezTo>
                <a:cubicBezTo>
                  <a:pt x="0" y="4"/>
                  <a:pt x="3" y="0"/>
                  <a:pt x="8" y="0"/>
                </a:cubicBezTo>
                <a:cubicBezTo>
                  <a:pt x="65" y="0"/>
                  <a:pt x="65" y="0"/>
                  <a:pt x="65" y="0"/>
                </a:cubicBezTo>
                <a:cubicBezTo>
                  <a:pt x="70" y="0"/>
                  <a:pt x="73" y="4"/>
                  <a:pt x="73" y="9"/>
                </a:cubicBezTo>
                <a:cubicBezTo>
                  <a:pt x="73" y="13"/>
                  <a:pt x="70" y="17"/>
                  <a:pt x="65" y="17"/>
                </a:cubicBezTo>
                <a:lnTo>
                  <a:pt x="8" y="17"/>
                </a:lnTo>
                <a:close/>
              </a:path>
            </a:pathLst>
          </a:cu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4" name="任意多边形: 形状 43">
            <a:extLst>
              <a:ext uri="{FF2B5EF4-FFF2-40B4-BE49-F238E27FC236}">
                <a16:creationId xmlns:a16="http://schemas.microsoft.com/office/drawing/2014/main" id="{3A966E8F-6CB7-459B-917B-6A4AE1734DE9}"/>
              </a:ext>
            </a:extLst>
          </p:cNvPr>
          <p:cNvSpPr>
            <a:spLocks/>
          </p:cNvSpPr>
          <p:nvPr/>
        </p:nvSpPr>
        <p:spPr bwMode="auto">
          <a:xfrm>
            <a:off x="8728212" y="3288570"/>
            <a:ext cx="195821" cy="21095"/>
          </a:xfrm>
          <a:custGeom>
            <a:avLst/>
            <a:gdLst>
              <a:gd name="T0" fmla="*/ 65 w 65"/>
              <a:gd name="T1" fmla="*/ 4 h 7"/>
              <a:gd name="T2" fmla="*/ 61 w 65"/>
              <a:gd name="T3" fmla="*/ 7 h 7"/>
              <a:gd name="T4" fmla="*/ 4 w 65"/>
              <a:gd name="T5" fmla="*/ 7 h 7"/>
              <a:gd name="T6" fmla="*/ 0 w 65"/>
              <a:gd name="T7" fmla="*/ 4 h 7"/>
              <a:gd name="T8" fmla="*/ 4 w 65"/>
              <a:gd name="T9" fmla="*/ 0 h 7"/>
              <a:gd name="T10" fmla="*/ 61 w 65"/>
              <a:gd name="T11" fmla="*/ 0 h 7"/>
              <a:gd name="T12" fmla="*/ 65 w 65"/>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65" h="7">
                <a:moveTo>
                  <a:pt x="65" y="4"/>
                </a:moveTo>
                <a:cubicBezTo>
                  <a:pt x="65" y="6"/>
                  <a:pt x="63" y="7"/>
                  <a:pt x="61" y="7"/>
                </a:cubicBezTo>
                <a:cubicBezTo>
                  <a:pt x="4" y="7"/>
                  <a:pt x="4" y="7"/>
                  <a:pt x="4" y="7"/>
                </a:cubicBezTo>
                <a:cubicBezTo>
                  <a:pt x="2" y="7"/>
                  <a:pt x="0" y="6"/>
                  <a:pt x="0" y="4"/>
                </a:cubicBezTo>
                <a:cubicBezTo>
                  <a:pt x="0" y="2"/>
                  <a:pt x="2" y="0"/>
                  <a:pt x="4" y="0"/>
                </a:cubicBezTo>
                <a:cubicBezTo>
                  <a:pt x="61" y="0"/>
                  <a:pt x="61" y="0"/>
                  <a:pt x="61" y="0"/>
                </a:cubicBezTo>
                <a:cubicBezTo>
                  <a:pt x="63" y="0"/>
                  <a:pt x="65" y="2"/>
                  <a:pt x="65" y="4"/>
                </a:cubicBezTo>
                <a:close/>
              </a:path>
            </a:pathLst>
          </a:cu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sp>
        <p:nvSpPr>
          <p:cNvPr id="45" name="椭圆 44">
            <a:extLst>
              <a:ext uri="{FF2B5EF4-FFF2-40B4-BE49-F238E27FC236}">
                <a16:creationId xmlns:a16="http://schemas.microsoft.com/office/drawing/2014/main" id="{BE19A5BC-A0AD-4202-B9E7-5B9D6592B039}"/>
              </a:ext>
            </a:extLst>
          </p:cNvPr>
          <p:cNvSpPr>
            <a:spLocks noChangeArrowheads="1"/>
          </p:cNvSpPr>
          <p:nvPr/>
        </p:nvSpPr>
        <p:spPr bwMode="auto">
          <a:xfrm>
            <a:off x="8643859" y="3282543"/>
            <a:ext cx="33140" cy="33148"/>
          </a:xfrm>
          <a:prstGeom prst="ellipse">
            <a:avLst/>
          </a:prstGeom>
          <a:solidFill>
            <a:srgbClr val="FFFFFF">
              <a:lumMod val="95000"/>
            </a:srgbClr>
          </a:solid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marL="0" marR="0" lvl="0" indent="0" defTabSz="1828434" eaLnBrk="1" fontAlgn="auto" latinLnBrk="0" hangingPunct="1">
              <a:lnSpc>
                <a:spcPct val="100000"/>
              </a:lnSpc>
              <a:spcBef>
                <a:spcPts val="0"/>
              </a:spcBef>
              <a:spcAft>
                <a:spcPts val="0"/>
              </a:spcAft>
              <a:buClrTx/>
              <a:buSzTx/>
              <a:buFontTx/>
              <a:buNone/>
              <a:tabLst/>
              <a:defRPr/>
            </a:pPr>
            <a:endParaRPr kumimoji="0" lang="id-ID" sz="3600" b="0" i="0" u="none" strike="noStrike" kern="0" cap="none" spc="0" normalizeH="0" baseline="0" noProof="0">
              <a:ln>
                <a:noFill/>
              </a:ln>
              <a:solidFill>
                <a:srgbClr val="7F7F7F"/>
              </a:solidFill>
              <a:effectLst/>
              <a:uLnTx/>
              <a:uFillTx/>
              <a:latin typeface="Roboto Light"/>
            </a:endParaRPr>
          </a:p>
        </p:txBody>
      </p:sp>
      <p:pic>
        <p:nvPicPr>
          <p:cNvPr id="3" name="图片 2">
            <a:extLst>
              <a:ext uri="{FF2B5EF4-FFF2-40B4-BE49-F238E27FC236}">
                <a16:creationId xmlns:a16="http://schemas.microsoft.com/office/drawing/2014/main" id="{A182BF37-3F6B-7910-EDFF-F9AB510B0E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4" name="图片 3">
            <a:extLst>
              <a:ext uri="{FF2B5EF4-FFF2-40B4-BE49-F238E27FC236}">
                <a16:creationId xmlns:a16="http://schemas.microsoft.com/office/drawing/2014/main" id="{227DADA5-9EBB-2CD0-6B31-E9C3F07B5CE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6" name="图片 5">
            <a:extLst>
              <a:ext uri="{FF2B5EF4-FFF2-40B4-BE49-F238E27FC236}">
                <a16:creationId xmlns:a16="http://schemas.microsoft.com/office/drawing/2014/main" id="{6089FB91-D89F-8FAE-3747-92359E5414C3}"/>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18933877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E7C4DB3B-6C84-4775-B214-EEA8CBAA6620}"/>
              </a:ext>
            </a:extLst>
          </p:cNvPr>
          <p:cNvSpPr/>
          <p:nvPr userDrawn="1"/>
        </p:nvSpPr>
        <p:spPr>
          <a:xfrm>
            <a:off x="0" y="1130300"/>
            <a:ext cx="12192000" cy="5365107"/>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8" name="矩形 7">
            <a:extLst>
              <a:ext uri="{FF2B5EF4-FFF2-40B4-BE49-F238E27FC236}">
                <a16:creationId xmlns:a16="http://schemas.microsoft.com/office/drawing/2014/main" id="{3EB1EFD8-4239-4934-A32E-58F21ABC0A87}"/>
              </a:ext>
            </a:extLst>
          </p:cNvPr>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81EA85BF-DD8A-4E6A-9E5B-D9E11C8715BF}"/>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占位符 17">
            <a:extLst>
              <a:ext uri="{FF2B5EF4-FFF2-40B4-BE49-F238E27FC236}">
                <a16:creationId xmlns:a16="http://schemas.microsoft.com/office/drawing/2014/main" id="{C73C918A-C35C-4DBD-9097-07144D33CB00}"/>
              </a:ext>
            </a:extLst>
          </p:cNvPr>
          <p:cNvSpPr>
            <a:spLocks noGrp="1"/>
          </p:cNvSpPr>
          <p:nvPr>
            <p:ph type="body" sz="quarter" idx="13"/>
          </p:nvPr>
        </p:nvSpPr>
        <p:spPr>
          <a:xfrm>
            <a:off x="2569759" y="2028114"/>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22" name="文本占位符 21">
            <a:extLst>
              <a:ext uri="{FF2B5EF4-FFF2-40B4-BE49-F238E27FC236}">
                <a16:creationId xmlns:a16="http://schemas.microsoft.com/office/drawing/2014/main" id="{A55D9FF0-FD22-4D69-ABD4-5574F6DDD2DE}"/>
              </a:ext>
            </a:extLst>
          </p:cNvPr>
          <p:cNvSpPr>
            <a:spLocks noGrp="1"/>
          </p:cNvSpPr>
          <p:nvPr>
            <p:ph type="body" sz="quarter" idx="14"/>
          </p:nvPr>
        </p:nvSpPr>
        <p:spPr>
          <a:xfrm>
            <a:off x="2569759" y="2519790"/>
            <a:ext cx="3250169"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编辑母版文本样式</a:t>
            </a:r>
          </a:p>
        </p:txBody>
      </p:sp>
      <p:sp>
        <p:nvSpPr>
          <p:cNvPr id="30" name="文本占位符 29">
            <a:extLst>
              <a:ext uri="{FF2B5EF4-FFF2-40B4-BE49-F238E27FC236}">
                <a16:creationId xmlns:a16="http://schemas.microsoft.com/office/drawing/2014/main" id="{E3E7A2D5-E546-42EF-8B24-28D9B51F3D63}"/>
              </a:ext>
            </a:extLst>
          </p:cNvPr>
          <p:cNvSpPr>
            <a:spLocks noGrp="1"/>
          </p:cNvSpPr>
          <p:nvPr>
            <p:ph type="body" sz="quarter" idx="15"/>
          </p:nvPr>
        </p:nvSpPr>
        <p:spPr>
          <a:xfrm>
            <a:off x="7152979" y="2028114"/>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31" name="文本占位符 30">
            <a:extLst>
              <a:ext uri="{FF2B5EF4-FFF2-40B4-BE49-F238E27FC236}">
                <a16:creationId xmlns:a16="http://schemas.microsoft.com/office/drawing/2014/main" id="{C820380A-48E4-4515-8865-B73589094AFB}"/>
              </a:ext>
            </a:extLst>
          </p:cNvPr>
          <p:cNvSpPr>
            <a:spLocks noGrp="1"/>
          </p:cNvSpPr>
          <p:nvPr>
            <p:ph type="body" sz="quarter" idx="16"/>
          </p:nvPr>
        </p:nvSpPr>
        <p:spPr>
          <a:xfrm>
            <a:off x="7152979" y="2519790"/>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39" name="文本占位符 38">
            <a:extLst>
              <a:ext uri="{FF2B5EF4-FFF2-40B4-BE49-F238E27FC236}">
                <a16:creationId xmlns:a16="http://schemas.microsoft.com/office/drawing/2014/main" id="{92C8D714-DA0A-42AF-9AEB-408B59B3170A}"/>
              </a:ext>
            </a:extLst>
          </p:cNvPr>
          <p:cNvSpPr>
            <a:spLocks noGrp="1"/>
          </p:cNvSpPr>
          <p:nvPr>
            <p:ph type="body" sz="quarter" idx="17"/>
          </p:nvPr>
        </p:nvSpPr>
        <p:spPr>
          <a:xfrm>
            <a:off x="2569759" y="3329661"/>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0" name="文本占位符 39">
            <a:extLst>
              <a:ext uri="{FF2B5EF4-FFF2-40B4-BE49-F238E27FC236}">
                <a16:creationId xmlns:a16="http://schemas.microsoft.com/office/drawing/2014/main" id="{9F1CD8A8-68D8-46EF-BE97-6AB7216C274D}"/>
              </a:ext>
            </a:extLst>
          </p:cNvPr>
          <p:cNvSpPr>
            <a:spLocks noGrp="1"/>
          </p:cNvSpPr>
          <p:nvPr>
            <p:ph type="body" sz="quarter" idx="18"/>
          </p:nvPr>
        </p:nvSpPr>
        <p:spPr>
          <a:xfrm>
            <a:off x="2569759" y="3821337"/>
            <a:ext cx="3250169"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2" name="文本占位符 41">
            <a:extLst>
              <a:ext uri="{FF2B5EF4-FFF2-40B4-BE49-F238E27FC236}">
                <a16:creationId xmlns:a16="http://schemas.microsoft.com/office/drawing/2014/main" id="{094A045B-464D-4DF7-B9BF-2F74E634F78D}"/>
              </a:ext>
            </a:extLst>
          </p:cNvPr>
          <p:cNvSpPr>
            <a:spLocks noGrp="1"/>
          </p:cNvSpPr>
          <p:nvPr>
            <p:ph type="body" sz="quarter" idx="19"/>
          </p:nvPr>
        </p:nvSpPr>
        <p:spPr>
          <a:xfrm>
            <a:off x="7152979" y="3329661"/>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3" name="文本占位符 42">
            <a:extLst>
              <a:ext uri="{FF2B5EF4-FFF2-40B4-BE49-F238E27FC236}">
                <a16:creationId xmlns:a16="http://schemas.microsoft.com/office/drawing/2014/main" id="{24FC5B44-4BCE-461C-A227-4DDA77413BEC}"/>
              </a:ext>
            </a:extLst>
          </p:cNvPr>
          <p:cNvSpPr>
            <a:spLocks noGrp="1"/>
          </p:cNvSpPr>
          <p:nvPr>
            <p:ph type="body" sz="quarter" idx="20"/>
          </p:nvPr>
        </p:nvSpPr>
        <p:spPr>
          <a:xfrm>
            <a:off x="7152979" y="3821337"/>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5" name="文本占位符 44">
            <a:extLst>
              <a:ext uri="{FF2B5EF4-FFF2-40B4-BE49-F238E27FC236}">
                <a16:creationId xmlns:a16="http://schemas.microsoft.com/office/drawing/2014/main" id="{939450F7-90D7-4D39-9C67-81EF29B78A46}"/>
              </a:ext>
            </a:extLst>
          </p:cNvPr>
          <p:cNvSpPr>
            <a:spLocks noGrp="1"/>
          </p:cNvSpPr>
          <p:nvPr>
            <p:ph type="body" sz="quarter" idx="21"/>
          </p:nvPr>
        </p:nvSpPr>
        <p:spPr>
          <a:xfrm>
            <a:off x="2569759" y="4712488"/>
            <a:ext cx="3250169"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6" name="文本占位符 45">
            <a:extLst>
              <a:ext uri="{FF2B5EF4-FFF2-40B4-BE49-F238E27FC236}">
                <a16:creationId xmlns:a16="http://schemas.microsoft.com/office/drawing/2014/main" id="{489A4F79-960D-4E0E-92F5-44ADC3E7DCC7}"/>
              </a:ext>
            </a:extLst>
          </p:cNvPr>
          <p:cNvSpPr>
            <a:spLocks noGrp="1"/>
          </p:cNvSpPr>
          <p:nvPr>
            <p:ph type="body" sz="quarter" idx="22"/>
          </p:nvPr>
        </p:nvSpPr>
        <p:spPr>
          <a:xfrm>
            <a:off x="2569759" y="5204164"/>
            <a:ext cx="3250169"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48" name="文本占位符 47">
            <a:extLst>
              <a:ext uri="{FF2B5EF4-FFF2-40B4-BE49-F238E27FC236}">
                <a16:creationId xmlns:a16="http://schemas.microsoft.com/office/drawing/2014/main" id="{BD1F4161-C7D8-4991-B3D1-821D38970E19}"/>
              </a:ext>
            </a:extLst>
          </p:cNvPr>
          <p:cNvSpPr>
            <a:spLocks noGrp="1"/>
          </p:cNvSpPr>
          <p:nvPr>
            <p:ph type="body" sz="quarter" idx="23"/>
          </p:nvPr>
        </p:nvSpPr>
        <p:spPr>
          <a:xfrm>
            <a:off x="7152979" y="4712488"/>
            <a:ext cx="3250800" cy="361081"/>
          </a:xfrm>
        </p:spPr>
        <p:txBody>
          <a:bodyPr lIns="0" tIns="0" anchor="t" anchorCtr="0">
            <a:noAutofit/>
          </a:bodyPr>
          <a:lstStyle>
            <a:lvl1pPr marL="0" indent="0">
              <a:buNone/>
              <a:defRPr sz="3000" b="1">
                <a:solidFill>
                  <a:schemeClr val="tx1">
                    <a:lumMod val="85000"/>
                    <a:lumOff val="15000"/>
                  </a:schemeClr>
                </a:solidFill>
                <a:latin typeface="+mj-ea"/>
                <a:ea typeface="+mj-ea"/>
              </a:defRPr>
            </a:lvl1pPr>
            <a:lvl2pPr marL="457200" indent="0">
              <a:buNone/>
              <a:defRPr/>
            </a:lvl2pPr>
          </a:lstStyle>
          <a:p>
            <a:pPr lvl="0"/>
            <a:r>
              <a:rPr lang="zh-CN" altLang="en-US" dirty="0"/>
              <a:t>编辑母版文本样式</a:t>
            </a:r>
          </a:p>
        </p:txBody>
      </p:sp>
      <p:sp>
        <p:nvSpPr>
          <p:cNvPr id="49" name="文本占位符 48">
            <a:extLst>
              <a:ext uri="{FF2B5EF4-FFF2-40B4-BE49-F238E27FC236}">
                <a16:creationId xmlns:a16="http://schemas.microsoft.com/office/drawing/2014/main" id="{9ACD3E2E-AFA4-4EA4-868F-8F17634D7D70}"/>
              </a:ext>
            </a:extLst>
          </p:cNvPr>
          <p:cNvSpPr>
            <a:spLocks noGrp="1"/>
          </p:cNvSpPr>
          <p:nvPr>
            <p:ph type="body" sz="quarter" idx="24"/>
          </p:nvPr>
        </p:nvSpPr>
        <p:spPr>
          <a:xfrm>
            <a:off x="7152979" y="5204164"/>
            <a:ext cx="3250800" cy="269018"/>
          </a:xfrm>
        </p:spPr>
        <p:txBody>
          <a:bodyPr vert="horz" lIns="0" tIns="45720" rIns="91440" bIns="0" rtlCol="0" anchor="b" anchorCtr="0">
            <a:noAutofit/>
          </a:bodyPr>
          <a:lstStyle>
            <a:lvl1pPr marL="0" indent="0">
              <a:buNone/>
              <a:defRPr lang="zh-CN" altLang="en-US" sz="1800" baseline="0" dirty="0">
                <a:solidFill>
                  <a:schemeClr val="bg1">
                    <a:lumMod val="50000"/>
                  </a:schemeClr>
                </a:solidFill>
              </a:defRPr>
            </a:lvl1pPr>
          </a:lstStyle>
          <a:p>
            <a:pPr marL="228600" lvl="0" indent="-228600"/>
            <a:r>
              <a:rPr lang="zh-CN" altLang="en-US" dirty="0"/>
              <a:t>编辑母版文本样式</a:t>
            </a:r>
          </a:p>
        </p:txBody>
      </p:sp>
      <p:sp>
        <p:nvSpPr>
          <p:cNvPr id="52" name="文本占位符 51">
            <a:extLst>
              <a:ext uri="{FF2B5EF4-FFF2-40B4-BE49-F238E27FC236}">
                <a16:creationId xmlns:a16="http://schemas.microsoft.com/office/drawing/2014/main" id="{AB68936D-40B7-448F-A5B0-1FFCC95446AF}"/>
              </a:ext>
            </a:extLst>
          </p:cNvPr>
          <p:cNvSpPr>
            <a:spLocks noGrp="1"/>
          </p:cNvSpPr>
          <p:nvPr>
            <p:ph type="body" sz="quarter" idx="25" hasCustomPrompt="1"/>
          </p:nvPr>
        </p:nvSpPr>
        <p:spPr>
          <a:xfrm>
            <a:off x="1708078" y="2023632"/>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2" name="文本占位符 31">
            <a:extLst>
              <a:ext uri="{FF2B5EF4-FFF2-40B4-BE49-F238E27FC236}">
                <a16:creationId xmlns:a16="http://schemas.microsoft.com/office/drawing/2014/main" id="{6DA3D8CD-850A-4608-845A-4D41E939B79E}"/>
              </a:ext>
            </a:extLst>
          </p:cNvPr>
          <p:cNvSpPr>
            <a:spLocks noGrp="1"/>
          </p:cNvSpPr>
          <p:nvPr>
            <p:ph type="body" sz="quarter" idx="26" hasCustomPrompt="1"/>
          </p:nvPr>
        </p:nvSpPr>
        <p:spPr>
          <a:xfrm>
            <a:off x="6283367" y="2023632"/>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3" name="文本占位符 32">
            <a:extLst>
              <a:ext uri="{FF2B5EF4-FFF2-40B4-BE49-F238E27FC236}">
                <a16:creationId xmlns:a16="http://schemas.microsoft.com/office/drawing/2014/main" id="{3DB4F64D-2F10-480C-B470-4C070035DF9B}"/>
              </a:ext>
            </a:extLst>
          </p:cNvPr>
          <p:cNvSpPr>
            <a:spLocks noGrp="1"/>
          </p:cNvSpPr>
          <p:nvPr>
            <p:ph type="body" sz="quarter" idx="27" hasCustomPrompt="1"/>
          </p:nvPr>
        </p:nvSpPr>
        <p:spPr>
          <a:xfrm>
            <a:off x="1708078" y="3332186"/>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4" name="文本占位符 33">
            <a:extLst>
              <a:ext uri="{FF2B5EF4-FFF2-40B4-BE49-F238E27FC236}">
                <a16:creationId xmlns:a16="http://schemas.microsoft.com/office/drawing/2014/main" id="{60AB3A18-7A2F-4FD4-ABB3-1CDE67DF88E1}"/>
              </a:ext>
            </a:extLst>
          </p:cNvPr>
          <p:cNvSpPr>
            <a:spLocks noGrp="1"/>
          </p:cNvSpPr>
          <p:nvPr>
            <p:ph type="body" sz="quarter" idx="28" hasCustomPrompt="1"/>
          </p:nvPr>
        </p:nvSpPr>
        <p:spPr>
          <a:xfrm>
            <a:off x="6283367" y="3328426"/>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5" name="文本占位符 34">
            <a:extLst>
              <a:ext uri="{FF2B5EF4-FFF2-40B4-BE49-F238E27FC236}">
                <a16:creationId xmlns:a16="http://schemas.microsoft.com/office/drawing/2014/main" id="{4668EF71-B816-4732-A6FB-9AAEFAF3E5C8}"/>
              </a:ext>
            </a:extLst>
          </p:cNvPr>
          <p:cNvSpPr>
            <a:spLocks noGrp="1"/>
          </p:cNvSpPr>
          <p:nvPr>
            <p:ph type="body" sz="quarter" idx="29" hasCustomPrompt="1"/>
          </p:nvPr>
        </p:nvSpPr>
        <p:spPr>
          <a:xfrm>
            <a:off x="1708078" y="4711253"/>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sp>
        <p:nvSpPr>
          <p:cNvPr id="36" name="文本占位符 35">
            <a:extLst>
              <a:ext uri="{FF2B5EF4-FFF2-40B4-BE49-F238E27FC236}">
                <a16:creationId xmlns:a16="http://schemas.microsoft.com/office/drawing/2014/main" id="{20285630-4C32-48BA-BF4B-B2730023A00C}"/>
              </a:ext>
            </a:extLst>
          </p:cNvPr>
          <p:cNvSpPr>
            <a:spLocks noGrp="1"/>
          </p:cNvSpPr>
          <p:nvPr>
            <p:ph type="body" sz="quarter" idx="30" hasCustomPrompt="1"/>
          </p:nvPr>
        </p:nvSpPr>
        <p:spPr>
          <a:xfrm>
            <a:off x="6283367" y="4711253"/>
            <a:ext cx="719242" cy="761929"/>
          </a:xfrm>
          <a:solidFill>
            <a:schemeClr val="accent1"/>
          </a:solidFill>
          <a:ln>
            <a:noFill/>
          </a:ln>
        </p:spPr>
        <p:txBody>
          <a:bodyPr lIns="0" tIns="0" rIns="0" bIns="0" anchor="ctr" anchorCtr="0">
            <a:normAutofit/>
          </a:bodyPr>
          <a:lstStyle>
            <a:lvl1pPr marL="0" indent="0" algn="ctr" defTabSz="914400" rtl="0" eaLnBrk="1" latinLnBrk="0" hangingPunct="1">
              <a:buNone/>
              <a:defRPr lang="zh-CN" altLang="en-US" sz="3600" b="0" kern="1200" baseline="0" dirty="0">
                <a:solidFill>
                  <a:schemeClr val="bg1"/>
                </a:solidFill>
                <a:latin typeface="Impact" panose="020B0806030902050204" pitchFamily="34" charset="0"/>
                <a:ea typeface="+mj-ea"/>
                <a:cs typeface="+mn-cs"/>
              </a:defRPr>
            </a:lvl1pPr>
            <a:lvl2pPr marL="457200" indent="0">
              <a:buNone/>
              <a:defRPr/>
            </a:lvl2pPr>
          </a:lstStyle>
          <a:p>
            <a:pPr lvl="0"/>
            <a:r>
              <a:rPr lang="en-US" altLang="zh-CN" dirty="0"/>
              <a:t>00</a:t>
            </a:r>
            <a:endParaRPr lang="zh-CN" altLang="en-US" dirty="0"/>
          </a:p>
        </p:txBody>
      </p:sp>
      <p:pic>
        <p:nvPicPr>
          <p:cNvPr id="3" name="图片 2">
            <a:extLst>
              <a:ext uri="{FF2B5EF4-FFF2-40B4-BE49-F238E27FC236}">
                <a16:creationId xmlns:a16="http://schemas.microsoft.com/office/drawing/2014/main" id="{2FC88B7A-1780-AF37-5D24-C81F3D80CB4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37536" y="6500327"/>
            <a:ext cx="4249280" cy="384081"/>
          </a:xfrm>
          <a:prstGeom prst="rect">
            <a:avLst/>
          </a:prstGeom>
        </p:spPr>
      </p:pic>
      <p:pic>
        <p:nvPicPr>
          <p:cNvPr id="5" name="图片 4">
            <a:extLst>
              <a:ext uri="{FF2B5EF4-FFF2-40B4-BE49-F238E27FC236}">
                <a16:creationId xmlns:a16="http://schemas.microsoft.com/office/drawing/2014/main" id="{61E0DC26-4E0C-2846-FECF-BD6E541D2D7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9927" y="6453802"/>
            <a:ext cx="5151566" cy="475529"/>
          </a:xfrm>
          <a:prstGeom prst="rect">
            <a:avLst/>
          </a:prstGeom>
        </p:spPr>
      </p:pic>
    </p:spTree>
    <p:extLst>
      <p:ext uri="{BB962C8B-B14F-4D97-AF65-F5344CB8AC3E}">
        <p14:creationId xmlns:p14="http://schemas.microsoft.com/office/powerpoint/2010/main" val="262186211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视频母版">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CB13FBBE-9B39-765D-A418-62F58629823C}"/>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10" name="图片 9">
            <a:extLst>
              <a:ext uri="{FF2B5EF4-FFF2-40B4-BE49-F238E27FC236}">
                <a16:creationId xmlns:a16="http://schemas.microsoft.com/office/drawing/2014/main" id="{53DBFC00-60AB-0446-070E-12321B7B589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21" name="图片 20">
            <a:extLst>
              <a:ext uri="{FF2B5EF4-FFF2-40B4-BE49-F238E27FC236}">
                <a16:creationId xmlns:a16="http://schemas.microsoft.com/office/drawing/2014/main" id="{9215601C-D576-F341-DFF2-FDD5D4BD82D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160713953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3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017685559"/>
      </p:ext>
    </p:extLst>
  </p:cSld>
  <p:clrMapOvr>
    <a:masterClrMapping/>
  </p:clrMapOvr>
  <p:transition spd="slow">
    <p:push dir="u"/>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四项目录">
    <p:bg>
      <p:bgPr>
        <a:blipFill dpi="0" rotWithShape="1">
          <a:blip r:embed="rId2">
            <a:alphaModFix amt="84000"/>
            <a:lum/>
          </a:blip>
          <a:srcRect/>
          <a:stretch>
            <a:fillRect l="-33000" r="-33000"/>
          </a:stretch>
        </a:blip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95C08E6-650F-4716-BD5F-E7309AFAB73E}"/>
              </a:ext>
            </a:extLst>
          </p:cNvPr>
          <p:cNvSpPr/>
          <p:nvPr userDrawn="1"/>
        </p:nvSpPr>
        <p:spPr>
          <a:xfrm>
            <a:off x="0" y="1130300"/>
            <a:ext cx="12192000" cy="5375272"/>
          </a:xfrm>
          <a:prstGeom prst="rect">
            <a:avLst/>
          </a:prstGeom>
          <a:gradFill>
            <a:gsLst>
              <a:gs pos="0">
                <a:schemeClr val="accent1">
                  <a:lumMod val="5000"/>
                  <a:lumOff val="95000"/>
                  <a:alpha val="93000"/>
                </a:schemeClr>
              </a:gs>
              <a:gs pos="50000">
                <a:srgbClr val="F6FAFF">
                  <a:alpha val="93000"/>
                </a:srgbClr>
              </a:gs>
              <a:gs pos="100000">
                <a:schemeClr val="bg1">
                  <a:alpha val="0"/>
                </a:schemeClr>
              </a:gs>
            </a:gsLst>
            <a:lin ang="0" scaled="0"/>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1" name="矩形 20">
            <a:extLst>
              <a:ext uri="{FF2B5EF4-FFF2-40B4-BE49-F238E27FC236}">
                <a16:creationId xmlns:a16="http://schemas.microsoft.com/office/drawing/2014/main" id="{F0B970F3-899F-4B6A-8544-6BEE66DCD1E8}"/>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矩形 54">
            <a:extLst>
              <a:ext uri="{FF2B5EF4-FFF2-40B4-BE49-F238E27FC236}">
                <a16:creationId xmlns:a16="http://schemas.microsoft.com/office/drawing/2014/main" id="{7C070401-592E-44D7-984E-F9FA8BBF29EA}"/>
              </a:ext>
            </a:extLst>
          </p:cNvPr>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占位符 4">
            <a:extLst>
              <a:ext uri="{FF2B5EF4-FFF2-40B4-BE49-F238E27FC236}">
                <a16:creationId xmlns:a16="http://schemas.microsoft.com/office/drawing/2014/main" id="{2D5F2F7C-B6BB-4975-90FC-43129AC459E1}"/>
              </a:ext>
            </a:extLst>
          </p:cNvPr>
          <p:cNvSpPr>
            <a:spLocks noGrp="1"/>
          </p:cNvSpPr>
          <p:nvPr>
            <p:ph type="body" sz="quarter" idx="12" hasCustomPrompt="1"/>
          </p:nvPr>
        </p:nvSpPr>
        <p:spPr>
          <a:xfrm>
            <a:off x="7330441" y="715440"/>
            <a:ext cx="4188460" cy="287835"/>
          </a:xfrm>
        </p:spPr>
        <p:txBody>
          <a:bodyPr rIns="0" bIns="0" anchor="b" anchorCtr="0">
            <a:normAutofit/>
          </a:bodyPr>
          <a:lstStyle>
            <a:lvl1pPr marL="0" indent="0" algn="r">
              <a:buNone/>
              <a:defRPr sz="1600" b="0">
                <a:solidFill>
                  <a:schemeClr val="bg1"/>
                </a:solidFill>
                <a:latin typeface="+mj-ea"/>
                <a:ea typeface="+mj-ea"/>
              </a:defRPr>
            </a:lvl1pPr>
            <a:lvl2pPr marL="457200" indent="0">
              <a:buNone/>
              <a:defRPr/>
            </a:lvl2pPr>
          </a:lstStyle>
          <a:p>
            <a:pPr lvl="0"/>
            <a:r>
              <a:rPr lang="zh-CN" altLang="en-US" dirty="0"/>
              <a:t>这里可以输入你的课题题目</a:t>
            </a:r>
          </a:p>
        </p:txBody>
      </p:sp>
      <p:sp>
        <p:nvSpPr>
          <p:cNvPr id="3" name="文本占位符 2">
            <a:extLst>
              <a:ext uri="{FF2B5EF4-FFF2-40B4-BE49-F238E27FC236}">
                <a16:creationId xmlns:a16="http://schemas.microsoft.com/office/drawing/2014/main" id="{6603695B-E410-470D-8026-AF5AED3AB030}"/>
              </a:ext>
            </a:extLst>
          </p:cNvPr>
          <p:cNvSpPr>
            <a:spLocks noGrp="1"/>
          </p:cNvSpPr>
          <p:nvPr>
            <p:ph type="body" sz="quarter" idx="13" hasCustomPrompt="1"/>
          </p:nvPr>
        </p:nvSpPr>
        <p:spPr>
          <a:xfrm>
            <a:off x="1320160" y="2029876"/>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50" name="文本占位符 49">
            <a:extLst>
              <a:ext uri="{FF2B5EF4-FFF2-40B4-BE49-F238E27FC236}">
                <a16:creationId xmlns:a16="http://schemas.microsoft.com/office/drawing/2014/main" id="{D4628D5E-8657-47D2-BFF3-FE05E9B009FD}"/>
              </a:ext>
            </a:extLst>
          </p:cNvPr>
          <p:cNvSpPr>
            <a:spLocks noGrp="1"/>
          </p:cNvSpPr>
          <p:nvPr>
            <p:ph type="body" sz="quarter" idx="14" hasCustomPrompt="1"/>
          </p:nvPr>
        </p:nvSpPr>
        <p:spPr>
          <a:xfrm>
            <a:off x="1320160" y="2622561"/>
            <a:ext cx="2376000" cy="361081"/>
          </a:xfrm>
        </p:spPr>
        <p:txBody>
          <a:bodyPr lIns="0" tIns="0" anchor="t" anchorCtr="0">
            <a:noAutofit/>
          </a:bodyPr>
          <a:lstStyle>
            <a:lvl1pPr marL="0" indent="0" algn="l">
              <a:buNone/>
              <a:defRPr sz="3000" b="1">
                <a:solidFill>
                  <a:schemeClr val="tx1">
                    <a:lumMod val="95000"/>
                    <a:lumOff val="5000"/>
                  </a:schemeClr>
                </a:solidFill>
                <a:latin typeface="+mj-ea"/>
                <a:ea typeface="+mj-ea"/>
              </a:defRPr>
            </a:lvl1pPr>
            <a:lvl2pPr marL="457200" indent="0">
              <a:buNone/>
              <a:defRPr/>
            </a:lvl2pPr>
          </a:lstStyle>
          <a:p>
            <a:pPr lvl="0"/>
            <a:r>
              <a:rPr lang="zh-CN" altLang="en-US" dirty="0"/>
              <a:t>编辑文本</a:t>
            </a:r>
          </a:p>
        </p:txBody>
      </p:sp>
      <p:sp>
        <p:nvSpPr>
          <p:cNvPr id="51" name="文本占位符 50">
            <a:extLst>
              <a:ext uri="{FF2B5EF4-FFF2-40B4-BE49-F238E27FC236}">
                <a16:creationId xmlns:a16="http://schemas.microsoft.com/office/drawing/2014/main" id="{1A445DC9-AF52-41B9-BE52-94FB776F1CA0}"/>
              </a:ext>
            </a:extLst>
          </p:cNvPr>
          <p:cNvSpPr>
            <a:spLocks noGrp="1"/>
          </p:cNvSpPr>
          <p:nvPr>
            <p:ph type="body" sz="quarter" idx="15" hasCustomPrompt="1"/>
          </p:nvPr>
        </p:nvSpPr>
        <p:spPr>
          <a:xfrm>
            <a:off x="1320160" y="3114237"/>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58" name="文本占位符 57">
            <a:extLst>
              <a:ext uri="{FF2B5EF4-FFF2-40B4-BE49-F238E27FC236}">
                <a16:creationId xmlns:a16="http://schemas.microsoft.com/office/drawing/2014/main" id="{4ED10E10-4418-444F-9A7E-8579DA218021}"/>
              </a:ext>
            </a:extLst>
          </p:cNvPr>
          <p:cNvSpPr>
            <a:spLocks noGrp="1"/>
          </p:cNvSpPr>
          <p:nvPr>
            <p:ph type="body" sz="quarter" idx="16" hasCustomPrompt="1"/>
          </p:nvPr>
        </p:nvSpPr>
        <p:spPr>
          <a:xfrm>
            <a:off x="4171321" y="2029876"/>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59" name="文本占位符 58">
            <a:extLst>
              <a:ext uri="{FF2B5EF4-FFF2-40B4-BE49-F238E27FC236}">
                <a16:creationId xmlns:a16="http://schemas.microsoft.com/office/drawing/2014/main" id="{58F421A8-1F52-44B7-99E0-82FCF910C08B}"/>
              </a:ext>
            </a:extLst>
          </p:cNvPr>
          <p:cNvSpPr>
            <a:spLocks noGrp="1"/>
          </p:cNvSpPr>
          <p:nvPr>
            <p:ph type="body" sz="quarter" idx="17" hasCustomPrompt="1"/>
          </p:nvPr>
        </p:nvSpPr>
        <p:spPr>
          <a:xfrm>
            <a:off x="4171321" y="2622561"/>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p>
        </p:txBody>
      </p:sp>
      <p:sp>
        <p:nvSpPr>
          <p:cNvPr id="60" name="文本占位符 59">
            <a:extLst>
              <a:ext uri="{FF2B5EF4-FFF2-40B4-BE49-F238E27FC236}">
                <a16:creationId xmlns:a16="http://schemas.microsoft.com/office/drawing/2014/main" id="{BCC9515C-247E-45C4-B96C-92597CB8E286}"/>
              </a:ext>
            </a:extLst>
          </p:cNvPr>
          <p:cNvSpPr>
            <a:spLocks noGrp="1"/>
          </p:cNvSpPr>
          <p:nvPr>
            <p:ph type="body" sz="quarter" idx="18" hasCustomPrompt="1"/>
          </p:nvPr>
        </p:nvSpPr>
        <p:spPr>
          <a:xfrm>
            <a:off x="4171321" y="3114237"/>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61" name="文本占位符 60">
            <a:extLst>
              <a:ext uri="{FF2B5EF4-FFF2-40B4-BE49-F238E27FC236}">
                <a16:creationId xmlns:a16="http://schemas.microsoft.com/office/drawing/2014/main" id="{04822418-D9B5-41BF-9DB5-CE382E9084F2}"/>
              </a:ext>
            </a:extLst>
          </p:cNvPr>
          <p:cNvSpPr>
            <a:spLocks noGrp="1"/>
          </p:cNvSpPr>
          <p:nvPr>
            <p:ph type="body" sz="quarter" idx="19" hasCustomPrompt="1"/>
          </p:nvPr>
        </p:nvSpPr>
        <p:spPr>
          <a:xfrm>
            <a:off x="1320160" y="3914761"/>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62" name="文本占位符 61">
            <a:extLst>
              <a:ext uri="{FF2B5EF4-FFF2-40B4-BE49-F238E27FC236}">
                <a16:creationId xmlns:a16="http://schemas.microsoft.com/office/drawing/2014/main" id="{AEC3E920-9158-40D5-877A-809183197A6F}"/>
              </a:ext>
            </a:extLst>
          </p:cNvPr>
          <p:cNvSpPr>
            <a:spLocks noGrp="1"/>
          </p:cNvSpPr>
          <p:nvPr>
            <p:ph type="body" sz="quarter" idx="20" hasCustomPrompt="1"/>
          </p:nvPr>
        </p:nvSpPr>
        <p:spPr>
          <a:xfrm>
            <a:off x="1320160" y="4507446"/>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lvl="0"/>
            <a:r>
              <a:rPr lang="zh-CN" altLang="en-US" dirty="0"/>
              <a:t>编辑文本</a:t>
            </a:r>
          </a:p>
        </p:txBody>
      </p:sp>
      <p:sp>
        <p:nvSpPr>
          <p:cNvPr id="63" name="文本占位符 62">
            <a:extLst>
              <a:ext uri="{FF2B5EF4-FFF2-40B4-BE49-F238E27FC236}">
                <a16:creationId xmlns:a16="http://schemas.microsoft.com/office/drawing/2014/main" id="{181E1569-E929-419A-92A2-DBDC8A36A016}"/>
              </a:ext>
            </a:extLst>
          </p:cNvPr>
          <p:cNvSpPr>
            <a:spLocks noGrp="1"/>
          </p:cNvSpPr>
          <p:nvPr>
            <p:ph type="body" sz="quarter" idx="21" hasCustomPrompt="1"/>
          </p:nvPr>
        </p:nvSpPr>
        <p:spPr>
          <a:xfrm>
            <a:off x="1320160" y="4999122"/>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sp>
        <p:nvSpPr>
          <p:cNvPr id="64" name="文本占位符 63">
            <a:extLst>
              <a:ext uri="{FF2B5EF4-FFF2-40B4-BE49-F238E27FC236}">
                <a16:creationId xmlns:a16="http://schemas.microsoft.com/office/drawing/2014/main" id="{014596BE-DAA3-48D3-9E36-53BFFC90E35F}"/>
              </a:ext>
            </a:extLst>
          </p:cNvPr>
          <p:cNvSpPr>
            <a:spLocks noGrp="1"/>
          </p:cNvSpPr>
          <p:nvPr>
            <p:ph type="body" sz="quarter" idx="22" hasCustomPrompt="1"/>
          </p:nvPr>
        </p:nvSpPr>
        <p:spPr>
          <a:xfrm>
            <a:off x="4171321" y="3914761"/>
            <a:ext cx="1107757" cy="909893"/>
          </a:xfrm>
        </p:spPr>
        <p:txBody>
          <a:bodyPr lIns="0">
            <a:noAutofit/>
          </a:bodyPr>
          <a:lstStyle>
            <a:lvl1pPr marL="0" indent="0" algn="l">
              <a:buNone/>
              <a:defRPr lang="zh-CN" altLang="en-US" sz="6000" kern="1200" dirty="0" smtClean="0">
                <a:gradFill>
                  <a:gsLst>
                    <a:gs pos="0">
                      <a:schemeClr val="accent1"/>
                    </a:gs>
                    <a:gs pos="100000">
                      <a:schemeClr val="accent1">
                        <a:lumMod val="20000"/>
                        <a:lumOff val="80000"/>
                        <a:alpha val="0"/>
                      </a:schemeClr>
                    </a:gs>
                  </a:gsLst>
                  <a:lin ang="5400000" scaled="1"/>
                </a:gradFill>
                <a:latin typeface="Impact" panose="020B0806030902050204" pitchFamily="34" charset="0"/>
                <a:ea typeface="+mn-ea"/>
                <a:cs typeface="+mn-cs"/>
              </a:defRPr>
            </a:lvl1pPr>
            <a:lvl2pPr marL="457200" indent="0">
              <a:buNone/>
              <a:defRPr/>
            </a:lvl2pPr>
          </a:lstStyle>
          <a:p>
            <a:pPr lvl="0"/>
            <a:r>
              <a:rPr lang="en-US" altLang="zh-CN" dirty="0"/>
              <a:t>00</a:t>
            </a:r>
            <a:endParaRPr lang="zh-CN" altLang="en-US" dirty="0"/>
          </a:p>
        </p:txBody>
      </p:sp>
      <p:sp>
        <p:nvSpPr>
          <p:cNvPr id="65" name="文本占位符 64">
            <a:extLst>
              <a:ext uri="{FF2B5EF4-FFF2-40B4-BE49-F238E27FC236}">
                <a16:creationId xmlns:a16="http://schemas.microsoft.com/office/drawing/2014/main" id="{6B0474F5-18F8-494E-A93A-7431814AD3CC}"/>
              </a:ext>
            </a:extLst>
          </p:cNvPr>
          <p:cNvSpPr>
            <a:spLocks noGrp="1"/>
          </p:cNvSpPr>
          <p:nvPr>
            <p:ph type="body" sz="quarter" idx="23" hasCustomPrompt="1"/>
          </p:nvPr>
        </p:nvSpPr>
        <p:spPr>
          <a:xfrm>
            <a:off x="4171321" y="4507446"/>
            <a:ext cx="2376000" cy="361081"/>
          </a:xfrm>
        </p:spPr>
        <p:txBody>
          <a:bodyPr lIns="0" tIns="0" anchor="t" anchorCtr="0">
            <a:noAutofit/>
          </a:bodyPr>
          <a:lstStyle>
            <a:lvl1pPr marL="0" indent="0" algn="l">
              <a:buNone/>
              <a:defRPr lang="zh-CN" altLang="en-US" sz="3000" b="1" kern="1200" dirty="0">
                <a:solidFill>
                  <a:schemeClr val="tx1">
                    <a:lumMod val="95000"/>
                    <a:lumOff val="5000"/>
                  </a:schemeClr>
                </a:solidFill>
                <a:latin typeface="+mj-ea"/>
                <a:ea typeface="+mj-ea"/>
                <a:cs typeface="+mn-cs"/>
              </a:defRPr>
            </a:lvl1pPr>
            <a:lvl2pPr marL="457200" indent="0">
              <a:buNone/>
              <a:defRPr/>
            </a:lvl2pPr>
          </a:lstStyle>
          <a:p>
            <a:pPr marL="0" lvl="0" indent="0" algn="l" defTabSz="914400" rtl="0" eaLnBrk="1" latinLnBrk="0" hangingPunct="1">
              <a:lnSpc>
                <a:spcPct val="90000"/>
              </a:lnSpc>
              <a:spcBef>
                <a:spcPts val="1000"/>
              </a:spcBef>
              <a:buFont typeface="Arial" panose="020B0604020202020204" pitchFamily="34" charset="0"/>
              <a:buNone/>
            </a:pPr>
            <a:r>
              <a:rPr lang="zh-CN" altLang="en-US" dirty="0"/>
              <a:t>编辑文本</a:t>
            </a:r>
          </a:p>
        </p:txBody>
      </p:sp>
      <p:sp>
        <p:nvSpPr>
          <p:cNvPr id="66" name="文本占位符 65">
            <a:extLst>
              <a:ext uri="{FF2B5EF4-FFF2-40B4-BE49-F238E27FC236}">
                <a16:creationId xmlns:a16="http://schemas.microsoft.com/office/drawing/2014/main" id="{CE0A22B7-EB8B-46D9-80C0-EC9F8FCA2E81}"/>
              </a:ext>
            </a:extLst>
          </p:cNvPr>
          <p:cNvSpPr>
            <a:spLocks noGrp="1"/>
          </p:cNvSpPr>
          <p:nvPr>
            <p:ph type="body" sz="quarter" idx="24" hasCustomPrompt="1"/>
          </p:nvPr>
        </p:nvSpPr>
        <p:spPr>
          <a:xfrm>
            <a:off x="4171321" y="4999122"/>
            <a:ext cx="2376000" cy="269018"/>
          </a:xfrm>
        </p:spPr>
        <p:txBody>
          <a:bodyPr lIns="0" bIns="0" anchor="b" anchorCtr="0">
            <a:noAutofit/>
          </a:bodyPr>
          <a:lstStyle>
            <a:lvl1pPr marL="0" indent="0" algn="l">
              <a:buNone/>
              <a:defRPr sz="1800" baseline="0">
                <a:solidFill>
                  <a:schemeClr val="bg1">
                    <a:lumMod val="50000"/>
                  </a:schemeClr>
                </a:solidFill>
                <a:latin typeface="+mn-lt"/>
                <a:ea typeface="+mn-ea"/>
              </a:defRPr>
            </a:lvl1pPr>
            <a:lvl2pPr marL="457200" indent="0">
              <a:buNone/>
              <a:defRPr/>
            </a:lvl2pPr>
          </a:lstStyle>
          <a:p>
            <a:pPr lvl="0"/>
            <a:r>
              <a:rPr lang="zh-CN" altLang="en-US" dirty="0"/>
              <a:t>编辑文本样式</a:t>
            </a:r>
          </a:p>
        </p:txBody>
      </p:sp>
      <p:pic>
        <p:nvPicPr>
          <p:cNvPr id="4" name="图片 3">
            <a:extLst>
              <a:ext uri="{FF2B5EF4-FFF2-40B4-BE49-F238E27FC236}">
                <a16:creationId xmlns:a16="http://schemas.microsoft.com/office/drawing/2014/main" id="{6DC801D1-D400-F2AA-D677-6EA4EDDCDD7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500327"/>
            <a:ext cx="4249280" cy="384081"/>
          </a:xfrm>
          <a:prstGeom prst="rect">
            <a:avLst/>
          </a:prstGeom>
        </p:spPr>
      </p:pic>
      <p:pic>
        <p:nvPicPr>
          <p:cNvPr id="9" name="图片 8">
            <a:extLst>
              <a:ext uri="{FF2B5EF4-FFF2-40B4-BE49-F238E27FC236}">
                <a16:creationId xmlns:a16="http://schemas.microsoft.com/office/drawing/2014/main" id="{BCC30DD4-81BF-8ED4-DB3B-ACE8BD1187D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35141"/>
            <a:ext cx="5151566" cy="475529"/>
          </a:xfrm>
          <a:prstGeom prst="rect">
            <a:avLst/>
          </a:prstGeom>
        </p:spPr>
      </p:pic>
    </p:spTree>
    <p:extLst>
      <p:ext uri="{BB962C8B-B14F-4D97-AF65-F5344CB8AC3E}">
        <p14:creationId xmlns:p14="http://schemas.microsoft.com/office/powerpoint/2010/main" val="19244023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节标题">
    <p:bg>
      <p:bgPr>
        <a:pattFill prst="pct5">
          <a:fgClr>
            <a:schemeClr val="accent1"/>
          </a:fgClr>
          <a:bgClr>
            <a:schemeClr val="bg1"/>
          </a:bgClr>
        </a:patt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D95C08E6-650F-4716-BD5F-E7309AFAB73E}"/>
              </a:ext>
            </a:extLst>
          </p:cNvPr>
          <p:cNvSpPr/>
          <p:nvPr userDrawn="1"/>
        </p:nvSpPr>
        <p:spPr>
          <a:xfrm>
            <a:off x="0" y="1130300"/>
            <a:ext cx="12192000" cy="5357038"/>
          </a:xfrm>
          <a:prstGeom prst="rect">
            <a:avLst/>
          </a:prstGeom>
          <a:gradFill>
            <a:gsLst>
              <a:gs pos="52000">
                <a:srgbClr val="DFEDF3"/>
              </a:gs>
              <a:gs pos="100000">
                <a:schemeClr val="accent6">
                  <a:lumMod val="46000"/>
                  <a:lumOff val="54000"/>
                  <a:alpha val="46000"/>
                </a:schemeClr>
              </a:gs>
              <a:gs pos="0">
                <a:schemeClr val="bg1"/>
              </a:gs>
            </a:gsLst>
            <a:lin ang="5400000" scaled="1"/>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1" name="矩形 20">
            <a:extLst>
              <a:ext uri="{FF2B5EF4-FFF2-40B4-BE49-F238E27FC236}">
                <a16:creationId xmlns:a16="http://schemas.microsoft.com/office/drawing/2014/main" id="{F0B970F3-899F-4B6A-8544-6BEE66DCD1E8}"/>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a:extLst>
              <a:ext uri="{FF2B5EF4-FFF2-40B4-BE49-F238E27FC236}">
                <a16:creationId xmlns:a16="http://schemas.microsoft.com/office/drawing/2014/main" id="{7C070401-592E-44D7-984E-F9FA8BBF29EA}"/>
              </a:ext>
            </a:extLst>
          </p:cNvPr>
          <p:cNvSpPr/>
          <p:nvPr userDrawn="1"/>
        </p:nvSpPr>
        <p:spPr>
          <a:xfrm>
            <a:off x="0" y="0"/>
            <a:ext cx="12192000" cy="114046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占位符 52">
            <a:extLst>
              <a:ext uri="{FF2B5EF4-FFF2-40B4-BE49-F238E27FC236}">
                <a16:creationId xmlns:a16="http://schemas.microsoft.com/office/drawing/2014/main" id="{170122F7-E3E5-48F7-83C3-31548943A36F}"/>
              </a:ext>
            </a:extLst>
          </p:cNvPr>
          <p:cNvSpPr>
            <a:spLocks noGrp="1"/>
          </p:cNvSpPr>
          <p:nvPr>
            <p:ph type="body" sz="quarter" idx="10" hasCustomPrompt="1"/>
          </p:nvPr>
        </p:nvSpPr>
        <p:spPr>
          <a:xfrm>
            <a:off x="1842552" y="2204791"/>
            <a:ext cx="2706708" cy="2336718"/>
          </a:xfrm>
        </p:spPr>
        <p:txBody>
          <a:bodyPr lIns="0" anchor="ctr" anchorCtr="0">
            <a:noAutofit/>
          </a:bodyPr>
          <a:lstStyle>
            <a:lvl1pPr marL="0" indent="0" algn="l">
              <a:buNone/>
              <a:defRPr sz="16800">
                <a:gradFill>
                  <a:gsLst>
                    <a:gs pos="0">
                      <a:schemeClr val="accent1">
                        <a:alpha val="90000"/>
                      </a:schemeClr>
                    </a:gs>
                    <a:gs pos="100000">
                      <a:schemeClr val="accent1">
                        <a:lumMod val="20000"/>
                        <a:lumOff val="80000"/>
                        <a:alpha val="0"/>
                      </a:schemeClr>
                    </a:gs>
                  </a:gsLst>
                  <a:lin ang="5400000" scaled="1"/>
                </a:gradFill>
                <a:latin typeface="Impact" panose="020B0806030902050204" pitchFamily="34" charset="0"/>
              </a:defRPr>
            </a:lvl1pPr>
            <a:lvl2pPr marL="457200" indent="0">
              <a:buNone/>
              <a:defRPr/>
            </a:lvl2pPr>
          </a:lstStyle>
          <a:p>
            <a:pPr lvl="0"/>
            <a:r>
              <a:rPr lang="en-US" altLang="zh-CN" dirty="0"/>
              <a:t>00</a:t>
            </a:r>
            <a:endParaRPr lang="zh-CN" altLang="en-US" dirty="0"/>
          </a:p>
        </p:txBody>
      </p:sp>
      <p:sp>
        <p:nvSpPr>
          <p:cNvPr id="27" name="标题 26">
            <a:extLst>
              <a:ext uri="{FF2B5EF4-FFF2-40B4-BE49-F238E27FC236}">
                <a16:creationId xmlns:a16="http://schemas.microsoft.com/office/drawing/2014/main" id="{1CA0DE95-F720-474E-97A3-DACAD6C3A7E7}"/>
              </a:ext>
            </a:extLst>
          </p:cNvPr>
          <p:cNvSpPr>
            <a:spLocks noGrp="1"/>
          </p:cNvSpPr>
          <p:nvPr>
            <p:ph type="title" hasCustomPrompt="1"/>
          </p:nvPr>
        </p:nvSpPr>
        <p:spPr>
          <a:xfrm>
            <a:off x="1842552" y="3689995"/>
            <a:ext cx="4012560" cy="552357"/>
          </a:xfrm>
        </p:spPr>
        <p:txBody>
          <a:bodyPr lIns="0">
            <a:noAutofit/>
          </a:bodyPr>
          <a:lstStyle>
            <a:lvl1pPr algn="l">
              <a:defRPr sz="5400" b="1">
                <a:solidFill>
                  <a:schemeClr val="accent1"/>
                </a:solidFill>
              </a:defRPr>
            </a:lvl1pPr>
          </a:lstStyle>
          <a:p>
            <a:r>
              <a:rPr lang="zh-CN" altLang="en-US" dirty="0"/>
              <a:t>章节题目</a:t>
            </a:r>
          </a:p>
        </p:txBody>
      </p:sp>
      <p:sp>
        <p:nvSpPr>
          <p:cNvPr id="58" name="文本占位符 57">
            <a:extLst>
              <a:ext uri="{FF2B5EF4-FFF2-40B4-BE49-F238E27FC236}">
                <a16:creationId xmlns:a16="http://schemas.microsoft.com/office/drawing/2014/main" id="{B7188D90-168E-4649-910B-8A6A3BD06B20}"/>
              </a:ext>
            </a:extLst>
          </p:cNvPr>
          <p:cNvSpPr>
            <a:spLocks noGrp="1"/>
          </p:cNvSpPr>
          <p:nvPr>
            <p:ph type="body" sz="quarter" idx="11" hasCustomPrompt="1"/>
          </p:nvPr>
        </p:nvSpPr>
        <p:spPr>
          <a:xfrm>
            <a:off x="1842552" y="4305568"/>
            <a:ext cx="4012560" cy="471882"/>
          </a:xfrm>
        </p:spPr>
        <p:txBody>
          <a:bodyPr lIns="0">
            <a:noAutofit/>
          </a:bodyPr>
          <a:lstStyle>
            <a:lvl1pPr marL="0" indent="0" algn="l">
              <a:buNone/>
              <a:defRPr sz="2400">
                <a:solidFill>
                  <a:schemeClr val="bg1">
                    <a:lumMod val="50000"/>
                  </a:schemeClr>
                </a:solidFill>
              </a:defRPr>
            </a:lvl1pPr>
            <a:lvl2pPr marL="457200" indent="0">
              <a:buNone/>
              <a:defRPr/>
            </a:lvl2pPr>
          </a:lstStyle>
          <a:p>
            <a:pPr lvl="0"/>
            <a:r>
              <a:rPr lang="zh-CN" altLang="en-US" dirty="0"/>
              <a:t>插入章节描述或者英文</a:t>
            </a:r>
          </a:p>
        </p:txBody>
      </p:sp>
      <p:pic>
        <p:nvPicPr>
          <p:cNvPr id="6" name="图片 5">
            <a:extLst>
              <a:ext uri="{FF2B5EF4-FFF2-40B4-BE49-F238E27FC236}">
                <a16:creationId xmlns:a16="http://schemas.microsoft.com/office/drawing/2014/main" id="{5C215FAD-B28C-EBC9-7182-03CE1068A9D6}"/>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62936" y="6494790"/>
            <a:ext cx="4249280" cy="384081"/>
          </a:xfrm>
          <a:prstGeom prst="rect">
            <a:avLst/>
          </a:prstGeom>
        </p:spPr>
      </p:pic>
      <p:pic>
        <p:nvPicPr>
          <p:cNvPr id="8" name="图片 7">
            <a:extLst>
              <a:ext uri="{FF2B5EF4-FFF2-40B4-BE49-F238E27FC236}">
                <a16:creationId xmlns:a16="http://schemas.microsoft.com/office/drawing/2014/main" id="{479C924D-033C-8834-B135-317A7D6A793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179927" y="6444472"/>
            <a:ext cx="5151566" cy="475529"/>
          </a:xfrm>
          <a:prstGeom prst="rect">
            <a:avLst/>
          </a:prstGeom>
        </p:spPr>
      </p:pic>
    </p:spTree>
    <p:extLst>
      <p:ext uri="{BB962C8B-B14F-4D97-AF65-F5344CB8AC3E}">
        <p14:creationId xmlns:p14="http://schemas.microsoft.com/office/powerpoint/2010/main" val="11495123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结尾幻灯片">
    <p:bg>
      <p:bgPr>
        <a:solidFill>
          <a:schemeClr val="bg1">
            <a:alpha val="76000"/>
          </a:schemeClr>
        </a:solidFill>
        <a:effectLst/>
      </p:bgPr>
    </p:bg>
    <p:spTree>
      <p:nvGrpSpPr>
        <p:cNvPr id="1" name=""/>
        <p:cNvGrpSpPr/>
        <p:nvPr/>
      </p:nvGrpSpPr>
      <p:grpSpPr>
        <a:xfrm>
          <a:off x="0" y="0"/>
          <a:ext cx="0" cy="0"/>
          <a:chOff x="0" y="0"/>
          <a:chExt cx="0" cy="0"/>
        </a:xfrm>
      </p:grpSpPr>
      <p:sp>
        <p:nvSpPr>
          <p:cNvPr id="17" name="任意多边形: 形状 16">
            <a:extLst>
              <a:ext uri="{FF2B5EF4-FFF2-40B4-BE49-F238E27FC236}">
                <a16:creationId xmlns:a16="http://schemas.microsoft.com/office/drawing/2014/main" id="{C0EB142D-9574-4384-A5E6-34C00A42B34F}"/>
              </a:ext>
            </a:extLst>
          </p:cNvPr>
          <p:cNvSpPr/>
          <p:nvPr userDrawn="1"/>
        </p:nvSpPr>
        <p:spPr>
          <a:xfrm>
            <a:off x="0" y="0"/>
            <a:ext cx="12192000" cy="6857999"/>
          </a:xfrm>
          <a:custGeom>
            <a:avLst/>
            <a:gdLst>
              <a:gd name="connsiteX0" fmla="*/ 373694 w 12192000"/>
              <a:gd name="connsiteY0" fmla="*/ 254634 h 6857999"/>
              <a:gd name="connsiteX1" fmla="*/ 289383 w 12192000"/>
              <a:gd name="connsiteY1" fmla="*/ 338945 h 6857999"/>
              <a:gd name="connsiteX2" fmla="*/ 289383 w 12192000"/>
              <a:gd name="connsiteY2" fmla="*/ 6519056 h 6857999"/>
              <a:gd name="connsiteX3" fmla="*/ 373694 w 12192000"/>
              <a:gd name="connsiteY3" fmla="*/ 6603367 h 6857999"/>
              <a:gd name="connsiteX4" fmla="*/ 11818307 w 12192000"/>
              <a:gd name="connsiteY4" fmla="*/ 6603367 h 6857999"/>
              <a:gd name="connsiteX5" fmla="*/ 11902618 w 12192000"/>
              <a:gd name="connsiteY5" fmla="*/ 6519056 h 6857999"/>
              <a:gd name="connsiteX6" fmla="*/ 11902618 w 12192000"/>
              <a:gd name="connsiteY6" fmla="*/ 338945 h 6857999"/>
              <a:gd name="connsiteX7" fmla="*/ 11818307 w 12192000"/>
              <a:gd name="connsiteY7" fmla="*/ 254634 h 6857999"/>
              <a:gd name="connsiteX8" fmla="*/ 0 w 12192000"/>
              <a:gd name="connsiteY8" fmla="*/ 0 h 6857999"/>
              <a:gd name="connsiteX9" fmla="*/ 12192000 w 12192000"/>
              <a:gd name="connsiteY9" fmla="*/ 0 h 6857999"/>
              <a:gd name="connsiteX10" fmla="*/ 12192000 w 12192000"/>
              <a:gd name="connsiteY10" fmla="*/ 6857999 h 6857999"/>
              <a:gd name="connsiteX11" fmla="*/ 0 w 12192000"/>
              <a:gd name="connsiteY11"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7999">
                <a:moveTo>
                  <a:pt x="373694" y="254634"/>
                </a:moveTo>
                <a:cubicBezTo>
                  <a:pt x="327130" y="254634"/>
                  <a:pt x="289383" y="292381"/>
                  <a:pt x="289383" y="338945"/>
                </a:cubicBezTo>
                <a:lnTo>
                  <a:pt x="289383" y="6519056"/>
                </a:lnTo>
                <a:cubicBezTo>
                  <a:pt x="289383" y="6565620"/>
                  <a:pt x="327130" y="6603367"/>
                  <a:pt x="373694" y="6603367"/>
                </a:cubicBezTo>
                <a:lnTo>
                  <a:pt x="11818307" y="6603367"/>
                </a:lnTo>
                <a:cubicBezTo>
                  <a:pt x="11864871" y="6603367"/>
                  <a:pt x="11902618" y="6565620"/>
                  <a:pt x="11902618" y="6519056"/>
                </a:cubicBezTo>
                <a:lnTo>
                  <a:pt x="11902618" y="338945"/>
                </a:lnTo>
                <a:cubicBezTo>
                  <a:pt x="11902618" y="292381"/>
                  <a:pt x="11864871" y="254634"/>
                  <a:pt x="11818307" y="254634"/>
                </a:cubicBezTo>
                <a:close/>
                <a:moveTo>
                  <a:pt x="0" y="0"/>
                </a:moveTo>
                <a:lnTo>
                  <a:pt x="12192000" y="0"/>
                </a:lnTo>
                <a:lnTo>
                  <a:pt x="12192000" y="6857999"/>
                </a:lnTo>
                <a:lnTo>
                  <a:pt x="0" y="6857999"/>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6" name="矩形: 圆角 15">
            <a:extLst>
              <a:ext uri="{FF2B5EF4-FFF2-40B4-BE49-F238E27FC236}">
                <a16:creationId xmlns:a16="http://schemas.microsoft.com/office/drawing/2014/main" id="{A19665FE-503E-4460-BDD1-6DCF431D60E5}"/>
              </a:ext>
            </a:extLst>
          </p:cNvPr>
          <p:cNvSpPr/>
          <p:nvPr userDrawn="1"/>
        </p:nvSpPr>
        <p:spPr>
          <a:xfrm>
            <a:off x="289383" y="254634"/>
            <a:ext cx="11613235" cy="6348733"/>
          </a:xfrm>
          <a:prstGeom prst="roundRect">
            <a:avLst>
              <a:gd name="adj" fmla="val 1328"/>
            </a:avLst>
          </a:prstGeom>
          <a:solidFill>
            <a:schemeClr val="bg1">
              <a:alpha val="90000"/>
            </a:schemeClr>
          </a:solidFill>
          <a:ln>
            <a:noFill/>
          </a:ln>
          <a:effectLst>
            <a:outerShdw blurRad="76200" sx="101000" sy="101000" algn="ctr" rotWithShape="0">
              <a:prstClr val="black">
                <a:alpha val="3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66A19AAD-1CDF-4899-8D9B-772D397CF09A}"/>
              </a:ext>
            </a:extLst>
          </p:cNvPr>
          <p:cNvSpPr txBox="1"/>
          <p:nvPr userDrawn="1"/>
        </p:nvSpPr>
        <p:spPr>
          <a:xfrm>
            <a:off x="1154006" y="2325131"/>
            <a:ext cx="9758680" cy="1323439"/>
          </a:xfrm>
          <a:prstGeom prst="rect">
            <a:avLst/>
          </a:prstGeom>
          <a:noFill/>
          <a:ln>
            <a:noFill/>
          </a:ln>
        </p:spPr>
        <p:txBody>
          <a:bodyPr wrap="square" rtlCol="0">
            <a:spAutoFit/>
          </a:bodyPr>
          <a:lstStyle/>
          <a:p>
            <a:pPr algn="ctr"/>
            <a:r>
              <a:rPr lang="en-US" altLang="zh-CN" sz="8000" b="0" dirty="0">
                <a:gradFill>
                  <a:gsLst>
                    <a:gs pos="0">
                      <a:schemeClr val="accent1"/>
                    </a:gs>
                    <a:gs pos="100000">
                      <a:schemeClr val="bg1">
                        <a:alpha val="0"/>
                      </a:schemeClr>
                    </a:gs>
                  </a:gsLst>
                  <a:lin ang="5400000" scaled="1"/>
                </a:gradFill>
                <a:effectLst>
                  <a:outerShdw blurRad="38100" dist="38100" dir="2700000" algn="tl">
                    <a:srgbClr val="000000">
                      <a:alpha val="43137"/>
                    </a:srgbClr>
                  </a:outerShdw>
                </a:effectLst>
                <a:latin typeface="Impact" panose="020B0806030902050204" pitchFamily="34" charset="0"/>
              </a:rPr>
              <a:t>THANKS FOR LISTENING</a:t>
            </a:r>
            <a:endParaRPr lang="zh-CN" altLang="en-US" sz="8000" b="0" dirty="0">
              <a:gradFill>
                <a:gsLst>
                  <a:gs pos="0">
                    <a:schemeClr val="accent1"/>
                  </a:gs>
                  <a:gs pos="100000">
                    <a:schemeClr val="bg1">
                      <a:alpha val="0"/>
                    </a:schemeClr>
                  </a:gs>
                </a:gsLst>
                <a:lin ang="5400000" scaled="1"/>
              </a:gradFill>
              <a:effectLst>
                <a:outerShdw blurRad="38100" dist="38100" dir="2700000" algn="tl">
                  <a:srgbClr val="000000">
                    <a:alpha val="43137"/>
                  </a:srgbClr>
                </a:outerShdw>
              </a:effectLst>
              <a:latin typeface="Impact" panose="020B0806030902050204" pitchFamily="34" charset="0"/>
            </a:endParaRPr>
          </a:p>
        </p:txBody>
      </p:sp>
      <p:sp>
        <p:nvSpPr>
          <p:cNvPr id="2" name="标题 1">
            <a:extLst>
              <a:ext uri="{FF2B5EF4-FFF2-40B4-BE49-F238E27FC236}">
                <a16:creationId xmlns:a16="http://schemas.microsoft.com/office/drawing/2014/main" id="{ABB4B086-4071-4C4C-9FF8-B987D7306B9B}"/>
              </a:ext>
            </a:extLst>
          </p:cNvPr>
          <p:cNvSpPr>
            <a:spLocks noGrp="1"/>
          </p:cNvSpPr>
          <p:nvPr>
            <p:ph type="ctrTitle"/>
          </p:nvPr>
        </p:nvSpPr>
        <p:spPr>
          <a:xfrm>
            <a:off x="2141490" y="4022427"/>
            <a:ext cx="8186902" cy="833759"/>
          </a:xfrm>
        </p:spPr>
        <p:txBody>
          <a:bodyPr lIns="0" rIns="0" bIns="0" anchor="b" anchorCtr="0">
            <a:normAutofit/>
          </a:bodyPr>
          <a:lstStyle>
            <a:lvl1pPr algn="ctr">
              <a:defRPr lang="zh-CN" altLang="en-US" sz="4400" b="1" kern="1200" dirty="0">
                <a:solidFill>
                  <a:schemeClr val="tx1">
                    <a:lumMod val="95000"/>
                    <a:lumOff val="5000"/>
                  </a:schemeClr>
                </a:solidFill>
                <a:latin typeface="+mj-lt"/>
                <a:ea typeface="+mj-ea"/>
                <a:cs typeface="+mj-cs"/>
              </a:defRPr>
            </a:lvl1pPr>
          </a:lstStyle>
          <a:p>
            <a:r>
              <a:rPr lang="zh-CN" altLang="en-US" dirty="0"/>
              <a:t>单击此处编辑母版标题样式</a:t>
            </a:r>
          </a:p>
        </p:txBody>
      </p:sp>
      <p:pic>
        <p:nvPicPr>
          <p:cNvPr id="6" name="图片 5">
            <a:extLst>
              <a:ext uri="{FF2B5EF4-FFF2-40B4-BE49-F238E27FC236}">
                <a16:creationId xmlns:a16="http://schemas.microsoft.com/office/drawing/2014/main" id="{DD0162B1-8A96-F050-2AD9-929F76226E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654469" y="6567427"/>
            <a:ext cx="4249280" cy="384081"/>
          </a:xfrm>
          <a:prstGeom prst="rect">
            <a:avLst/>
          </a:prstGeom>
        </p:spPr>
      </p:pic>
      <p:pic>
        <p:nvPicPr>
          <p:cNvPr id="7" name="图片 6">
            <a:extLst>
              <a:ext uri="{FF2B5EF4-FFF2-40B4-BE49-F238E27FC236}">
                <a16:creationId xmlns:a16="http://schemas.microsoft.com/office/drawing/2014/main" id="{6754280B-E645-A8F1-A76A-07F58728277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893708" y="5230043"/>
            <a:ext cx="2055732" cy="653223"/>
          </a:xfrm>
          <a:prstGeom prst="rect">
            <a:avLst/>
          </a:prstGeom>
        </p:spPr>
      </p:pic>
      <p:pic>
        <p:nvPicPr>
          <p:cNvPr id="10" name="图片 9">
            <a:extLst>
              <a:ext uri="{FF2B5EF4-FFF2-40B4-BE49-F238E27FC236}">
                <a16:creationId xmlns:a16="http://schemas.microsoft.com/office/drawing/2014/main" id="{0F9AA069-BD33-0D07-6ACE-C067BBF7525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509787"/>
            <a:ext cx="5151566" cy="475529"/>
          </a:xfrm>
          <a:prstGeom prst="rect">
            <a:avLst/>
          </a:prstGeom>
        </p:spPr>
      </p:pic>
    </p:spTree>
    <p:extLst>
      <p:ext uri="{BB962C8B-B14F-4D97-AF65-F5344CB8AC3E}">
        <p14:creationId xmlns:p14="http://schemas.microsoft.com/office/powerpoint/2010/main" val="120319495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tx1"/>
                </a:solidFill>
              </a:defRPr>
            </a:lvl1pPr>
          </a:lstStyle>
          <a:p>
            <a:r>
              <a:rPr lang="zh-CN" altLang="en-US" dirty="0"/>
              <a:t>单击此处编辑母版标题样式</a:t>
            </a:r>
          </a:p>
        </p:txBody>
      </p:sp>
      <p:sp>
        <p:nvSpPr>
          <p:cNvPr id="3" name="内容占位符 2">
            <a:extLst>
              <a:ext uri="{FF2B5EF4-FFF2-40B4-BE49-F238E27FC236}">
                <a16:creationId xmlns:a16="http://schemas.microsoft.com/office/drawing/2014/main" id="{383BA538-016A-4651-BD25-C4067E19EB84}"/>
              </a:ext>
            </a:extLst>
          </p:cNvPr>
          <p:cNvSpPr>
            <a:spLocks noGrp="1"/>
          </p:cNvSpPr>
          <p:nvPr>
            <p:ph idx="1"/>
          </p:nvPr>
        </p:nvSpPr>
        <p:spPr>
          <a:xfrm>
            <a:off x="660400" y="1165224"/>
            <a:ext cx="10858500" cy="473773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B4A1894F-77B0-04CC-F852-406611DA04A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14" name="图片 13">
            <a:extLst>
              <a:ext uri="{FF2B5EF4-FFF2-40B4-BE49-F238E27FC236}">
                <a16:creationId xmlns:a16="http://schemas.microsoft.com/office/drawing/2014/main" id="{368C56B5-8036-B736-33F0-B9109E78F8E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500327"/>
            <a:ext cx="4249280" cy="384081"/>
          </a:xfrm>
          <a:prstGeom prst="rect">
            <a:avLst/>
          </a:prstGeom>
        </p:spPr>
      </p:pic>
      <p:pic>
        <p:nvPicPr>
          <p:cNvPr id="17" name="图片 16">
            <a:extLst>
              <a:ext uri="{FF2B5EF4-FFF2-40B4-BE49-F238E27FC236}">
                <a16:creationId xmlns:a16="http://schemas.microsoft.com/office/drawing/2014/main" id="{7DF6147E-B7DB-6CD8-6115-78347692E94B}"/>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4967482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pic>
        <p:nvPicPr>
          <p:cNvPr id="4" name="图片 3">
            <a:extLst>
              <a:ext uri="{FF2B5EF4-FFF2-40B4-BE49-F238E27FC236}">
                <a16:creationId xmlns:a16="http://schemas.microsoft.com/office/drawing/2014/main" id="{7F6FF1FA-9DA6-DC58-EC51-4386C023EC9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6" name="图片 5">
            <a:extLst>
              <a:ext uri="{FF2B5EF4-FFF2-40B4-BE49-F238E27FC236}">
                <a16:creationId xmlns:a16="http://schemas.microsoft.com/office/drawing/2014/main" id="{EA8190CB-13C3-26BF-888B-E4D4A9698C6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14" name="图片 13">
            <a:extLst>
              <a:ext uri="{FF2B5EF4-FFF2-40B4-BE49-F238E27FC236}">
                <a16:creationId xmlns:a16="http://schemas.microsoft.com/office/drawing/2014/main" id="{4530ED17-C747-02B2-3F99-E6925B32A80A}"/>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760947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特别说明版式">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0550F8C-09E3-4442-8DC6-E0C639E8B1D8}"/>
              </a:ext>
            </a:extLst>
          </p:cNvPr>
          <p:cNvSpPr/>
          <p:nvPr userDrawn="1"/>
        </p:nvSpPr>
        <p:spPr>
          <a:xfrm>
            <a:off x="0" y="0"/>
            <a:ext cx="12192000" cy="6492875"/>
          </a:xfrm>
          <a:prstGeom prst="rect">
            <a:avLst/>
          </a:prstGeom>
          <a:solidFill>
            <a:schemeClr val="bg1">
              <a:alpha val="93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b="1" dirty="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F3F78BD0-F462-4621-8C34-D1893B6B97AE}"/>
              </a:ext>
            </a:extLst>
          </p:cNvPr>
          <p:cNvSpPr>
            <a:spLocks noGrp="1"/>
          </p:cNvSpPr>
          <p:nvPr>
            <p:ph type="title"/>
          </p:nvPr>
        </p:nvSpPr>
        <p:spPr>
          <a:xfrm>
            <a:off x="792481" y="574395"/>
            <a:ext cx="7315200" cy="341874"/>
          </a:xfrm>
        </p:spPr>
        <p:txBody>
          <a:bodyPr lIns="0" tIns="0" rIns="0" bIns="0">
            <a:noAutofit/>
          </a:bodyPr>
          <a:lstStyle>
            <a:lvl1pPr>
              <a:defRPr sz="2600" b="1">
                <a:solidFill>
                  <a:schemeClr val="accent1"/>
                </a:solidFill>
              </a:defRPr>
            </a:lvl1pPr>
          </a:lstStyle>
          <a:p>
            <a:r>
              <a:rPr lang="zh-CN" altLang="en-US" dirty="0"/>
              <a:t>单击此处编辑母版标题样式</a:t>
            </a:r>
          </a:p>
        </p:txBody>
      </p:sp>
      <p:sp>
        <p:nvSpPr>
          <p:cNvPr id="7" name="矩形 6">
            <a:extLst>
              <a:ext uri="{FF2B5EF4-FFF2-40B4-BE49-F238E27FC236}">
                <a16:creationId xmlns:a16="http://schemas.microsoft.com/office/drawing/2014/main" id="{273664E7-E6D5-4929-9178-9AD3110374FA}"/>
              </a:ext>
            </a:extLst>
          </p:cNvPr>
          <p:cNvSpPr/>
          <p:nvPr userDrawn="1"/>
        </p:nvSpPr>
        <p:spPr>
          <a:xfrm>
            <a:off x="0" y="6492875"/>
            <a:ext cx="12192000" cy="365125"/>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8C821F99-9CAC-4AF4-A510-C489D83FB6B7}"/>
              </a:ext>
            </a:extLst>
          </p:cNvPr>
          <p:cNvSpPr>
            <a:spLocks noEditPoints="1"/>
          </p:cNvSpPr>
          <p:nvPr userDrawn="1"/>
        </p:nvSpPr>
        <p:spPr bwMode="auto">
          <a:xfrm>
            <a:off x="114520" y="450603"/>
            <a:ext cx="563441" cy="659948"/>
          </a:xfrm>
          <a:custGeom>
            <a:avLst/>
            <a:gdLst>
              <a:gd name="T0" fmla="*/ 342 w 495"/>
              <a:gd name="T1" fmla="*/ 490 h 581"/>
              <a:gd name="T2" fmla="*/ 267 w 495"/>
              <a:gd name="T3" fmla="*/ 393 h 581"/>
              <a:gd name="T4" fmla="*/ 155 w 495"/>
              <a:gd name="T5" fmla="*/ 426 h 581"/>
              <a:gd name="T6" fmla="*/ 159 w 495"/>
              <a:gd name="T7" fmla="*/ 351 h 581"/>
              <a:gd name="T8" fmla="*/ 108 w 495"/>
              <a:gd name="T9" fmla="*/ 266 h 581"/>
              <a:gd name="T10" fmla="*/ 118 w 495"/>
              <a:gd name="T11" fmla="*/ 114 h 581"/>
              <a:gd name="T12" fmla="*/ 157 w 495"/>
              <a:gd name="T13" fmla="*/ 118 h 581"/>
              <a:gd name="T14" fmla="*/ 168 w 495"/>
              <a:gd name="T15" fmla="*/ 129 h 581"/>
              <a:gd name="T16" fmla="*/ 173 w 495"/>
              <a:gd name="T17" fmla="*/ 168 h 581"/>
              <a:gd name="T18" fmla="*/ 68 w 495"/>
              <a:gd name="T19" fmla="*/ 266 h 581"/>
              <a:gd name="T20" fmla="*/ 153 w 495"/>
              <a:gd name="T21" fmla="*/ 111 h 581"/>
              <a:gd name="T22" fmla="*/ 142 w 495"/>
              <a:gd name="T23" fmla="*/ 149 h 581"/>
              <a:gd name="T24" fmla="*/ 181 w 495"/>
              <a:gd name="T25" fmla="*/ 133 h 581"/>
              <a:gd name="T26" fmla="*/ 182 w 495"/>
              <a:gd name="T27" fmla="*/ 47 h 581"/>
              <a:gd name="T28" fmla="*/ 197 w 495"/>
              <a:gd name="T29" fmla="*/ 282 h 581"/>
              <a:gd name="T30" fmla="*/ 199 w 495"/>
              <a:gd name="T31" fmla="*/ 136 h 581"/>
              <a:gd name="T32" fmla="*/ 201 w 495"/>
              <a:gd name="T33" fmla="*/ 5 h 581"/>
              <a:gd name="T34" fmla="*/ 212 w 495"/>
              <a:gd name="T35" fmla="*/ 61 h 581"/>
              <a:gd name="T36" fmla="*/ 256 w 495"/>
              <a:gd name="T37" fmla="*/ 145 h 581"/>
              <a:gd name="T38" fmla="*/ 279 w 495"/>
              <a:gd name="T39" fmla="*/ 84 h 581"/>
              <a:gd name="T40" fmla="*/ 358 w 495"/>
              <a:gd name="T41" fmla="*/ 54 h 581"/>
              <a:gd name="T42" fmla="*/ 412 w 495"/>
              <a:gd name="T43" fmla="*/ 93 h 581"/>
              <a:gd name="T44" fmla="*/ 431 w 495"/>
              <a:gd name="T45" fmla="*/ 95 h 581"/>
              <a:gd name="T46" fmla="*/ 463 w 495"/>
              <a:gd name="T47" fmla="*/ 155 h 581"/>
              <a:gd name="T48" fmla="*/ 222 w 495"/>
              <a:gd name="T49" fmla="*/ 279 h 581"/>
              <a:gd name="T50" fmla="*/ 350 w 495"/>
              <a:gd name="T51" fmla="*/ 257 h 581"/>
              <a:gd name="T52" fmla="*/ 398 w 495"/>
              <a:gd name="T53" fmla="*/ 210 h 581"/>
              <a:gd name="T54" fmla="*/ 407 w 495"/>
              <a:gd name="T55" fmla="*/ 219 h 581"/>
              <a:gd name="T56" fmla="*/ 412 w 495"/>
              <a:gd name="T57" fmla="*/ 451 h 581"/>
              <a:gd name="T58" fmla="*/ 406 w 495"/>
              <a:gd name="T59" fmla="*/ 320 h 581"/>
              <a:gd name="T60" fmla="*/ 469 w 495"/>
              <a:gd name="T61" fmla="*/ 184 h 581"/>
              <a:gd name="T62" fmla="*/ 460 w 495"/>
              <a:gd name="T63" fmla="*/ 233 h 581"/>
              <a:gd name="T64" fmla="*/ 384 w 495"/>
              <a:gd name="T65" fmla="*/ 222 h 581"/>
              <a:gd name="T66" fmla="*/ 421 w 495"/>
              <a:gd name="T67" fmla="*/ 188 h 581"/>
              <a:gd name="T68" fmla="*/ 364 w 495"/>
              <a:gd name="T69" fmla="*/ 225 h 581"/>
              <a:gd name="T70" fmla="*/ 361 w 495"/>
              <a:gd name="T71" fmla="*/ 188 h 581"/>
              <a:gd name="T72" fmla="*/ 387 w 495"/>
              <a:gd name="T73" fmla="*/ 356 h 581"/>
              <a:gd name="T74" fmla="*/ 220 w 495"/>
              <a:gd name="T75" fmla="*/ 351 h 581"/>
              <a:gd name="T76" fmla="*/ 236 w 495"/>
              <a:gd name="T77" fmla="*/ 315 h 581"/>
              <a:gd name="T78" fmla="*/ 207 w 495"/>
              <a:gd name="T79" fmla="*/ 171 h 581"/>
              <a:gd name="T80" fmla="*/ 239 w 495"/>
              <a:gd name="T81" fmla="*/ 166 h 581"/>
              <a:gd name="T82" fmla="*/ 252 w 495"/>
              <a:gd name="T83" fmla="*/ 158 h 581"/>
              <a:gd name="T84" fmla="*/ 270 w 495"/>
              <a:gd name="T85" fmla="*/ 130 h 581"/>
              <a:gd name="T86" fmla="*/ 279 w 495"/>
              <a:gd name="T87" fmla="*/ 100 h 581"/>
              <a:gd name="T88" fmla="*/ 394 w 495"/>
              <a:gd name="T89" fmla="*/ 130 h 581"/>
              <a:gd name="T90" fmla="*/ 438 w 495"/>
              <a:gd name="T91" fmla="*/ 100 h 581"/>
              <a:gd name="T92" fmla="*/ 439 w 495"/>
              <a:gd name="T93" fmla="*/ 153 h 581"/>
              <a:gd name="T94" fmla="*/ 457 w 495"/>
              <a:gd name="T95" fmla="*/ 159 h 581"/>
              <a:gd name="T96" fmla="*/ 475 w 495"/>
              <a:gd name="T97" fmla="*/ 100 h 581"/>
              <a:gd name="T98" fmla="*/ 456 w 495"/>
              <a:gd name="T99" fmla="*/ 80 h 581"/>
              <a:gd name="T100" fmla="*/ 344 w 495"/>
              <a:gd name="T101" fmla="*/ 34 h 581"/>
              <a:gd name="T102" fmla="*/ 207 w 495"/>
              <a:gd name="T103" fmla="*/ 0 h 581"/>
              <a:gd name="T104" fmla="*/ 173 w 495"/>
              <a:gd name="T105" fmla="*/ 7 h 581"/>
              <a:gd name="T106" fmla="*/ 144 w 495"/>
              <a:gd name="T107" fmla="*/ 23 h 581"/>
              <a:gd name="T108" fmla="*/ 122 w 495"/>
              <a:gd name="T109" fmla="*/ 51 h 581"/>
              <a:gd name="T110" fmla="*/ 149 w 495"/>
              <a:gd name="T111" fmla="*/ 82 h 581"/>
              <a:gd name="T112" fmla="*/ 59 w 495"/>
              <a:gd name="T113" fmla="*/ 98 h 581"/>
              <a:gd name="T114" fmla="*/ 108 w 495"/>
              <a:gd name="T115" fmla="*/ 286 h 581"/>
              <a:gd name="T116" fmla="*/ 153 w 495"/>
              <a:gd name="T117" fmla="*/ 307 h 581"/>
              <a:gd name="T118" fmla="*/ 103 w 495"/>
              <a:gd name="T119" fmla="*/ 418 h 581"/>
              <a:gd name="T120" fmla="*/ 495 w 495"/>
              <a:gd name="T121" fmla="*/ 512 h 5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495" h="581">
                <a:moveTo>
                  <a:pt x="370" y="368"/>
                </a:moveTo>
                <a:cubicBezTo>
                  <a:pt x="334" y="361"/>
                  <a:pt x="334" y="361"/>
                  <a:pt x="334" y="361"/>
                </a:cubicBezTo>
                <a:cubicBezTo>
                  <a:pt x="290" y="370"/>
                  <a:pt x="290" y="370"/>
                  <a:pt x="290" y="370"/>
                </a:cubicBezTo>
                <a:cubicBezTo>
                  <a:pt x="299" y="361"/>
                  <a:pt x="299" y="361"/>
                  <a:pt x="299" y="361"/>
                </a:cubicBezTo>
                <a:cubicBezTo>
                  <a:pt x="338" y="349"/>
                  <a:pt x="338" y="349"/>
                  <a:pt x="338" y="349"/>
                </a:cubicBezTo>
                <a:cubicBezTo>
                  <a:pt x="377" y="362"/>
                  <a:pt x="377" y="362"/>
                  <a:pt x="377" y="362"/>
                </a:cubicBezTo>
                <a:lnTo>
                  <a:pt x="370" y="368"/>
                </a:lnTo>
                <a:close/>
                <a:moveTo>
                  <a:pt x="342" y="490"/>
                </a:moveTo>
                <a:cubicBezTo>
                  <a:pt x="338" y="469"/>
                  <a:pt x="338" y="469"/>
                  <a:pt x="338" y="469"/>
                </a:cubicBezTo>
                <a:cubicBezTo>
                  <a:pt x="350" y="422"/>
                  <a:pt x="350" y="422"/>
                  <a:pt x="350" y="422"/>
                </a:cubicBezTo>
                <a:cubicBezTo>
                  <a:pt x="350" y="422"/>
                  <a:pt x="350" y="422"/>
                  <a:pt x="350" y="422"/>
                </a:cubicBezTo>
                <a:cubicBezTo>
                  <a:pt x="350" y="422"/>
                  <a:pt x="350" y="422"/>
                  <a:pt x="350" y="422"/>
                </a:cubicBezTo>
                <a:cubicBezTo>
                  <a:pt x="365" y="420"/>
                  <a:pt x="365" y="420"/>
                  <a:pt x="365" y="420"/>
                </a:cubicBezTo>
                <a:cubicBezTo>
                  <a:pt x="376" y="493"/>
                  <a:pt x="376" y="493"/>
                  <a:pt x="376" y="493"/>
                </a:cubicBezTo>
                <a:cubicBezTo>
                  <a:pt x="365" y="492"/>
                  <a:pt x="354" y="491"/>
                  <a:pt x="342" y="490"/>
                </a:cubicBezTo>
                <a:close/>
                <a:moveTo>
                  <a:pt x="267" y="393"/>
                </a:moveTo>
                <a:cubicBezTo>
                  <a:pt x="300" y="401"/>
                  <a:pt x="300" y="401"/>
                  <a:pt x="300" y="401"/>
                </a:cubicBezTo>
                <a:cubicBezTo>
                  <a:pt x="345" y="384"/>
                  <a:pt x="345" y="384"/>
                  <a:pt x="345" y="384"/>
                </a:cubicBezTo>
                <a:cubicBezTo>
                  <a:pt x="370" y="396"/>
                  <a:pt x="370" y="396"/>
                  <a:pt x="370" y="396"/>
                </a:cubicBezTo>
                <a:cubicBezTo>
                  <a:pt x="345" y="392"/>
                  <a:pt x="345" y="392"/>
                  <a:pt x="345" y="392"/>
                </a:cubicBezTo>
                <a:cubicBezTo>
                  <a:pt x="299" y="409"/>
                  <a:pt x="299" y="409"/>
                  <a:pt x="299" y="409"/>
                </a:cubicBezTo>
                <a:lnTo>
                  <a:pt x="267" y="393"/>
                </a:lnTo>
                <a:close/>
                <a:moveTo>
                  <a:pt x="172" y="472"/>
                </a:moveTo>
                <a:cubicBezTo>
                  <a:pt x="155" y="426"/>
                  <a:pt x="155" y="426"/>
                  <a:pt x="155" y="426"/>
                </a:cubicBezTo>
                <a:cubicBezTo>
                  <a:pt x="132" y="419"/>
                  <a:pt x="132" y="419"/>
                  <a:pt x="132" y="419"/>
                </a:cubicBezTo>
                <a:cubicBezTo>
                  <a:pt x="171" y="407"/>
                  <a:pt x="171" y="407"/>
                  <a:pt x="171" y="407"/>
                </a:cubicBezTo>
                <a:cubicBezTo>
                  <a:pt x="186" y="457"/>
                  <a:pt x="186" y="457"/>
                  <a:pt x="186" y="457"/>
                </a:cubicBezTo>
                <a:cubicBezTo>
                  <a:pt x="278" y="443"/>
                  <a:pt x="278" y="443"/>
                  <a:pt x="278" y="443"/>
                </a:cubicBezTo>
                <a:lnTo>
                  <a:pt x="172" y="472"/>
                </a:lnTo>
                <a:close/>
                <a:moveTo>
                  <a:pt x="155" y="326"/>
                </a:moveTo>
                <a:cubicBezTo>
                  <a:pt x="159" y="326"/>
                  <a:pt x="159" y="326"/>
                  <a:pt x="159" y="326"/>
                </a:cubicBezTo>
                <a:cubicBezTo>
                  <a:pt x="159" y="351"/>
                  <a:pt x="159" y="351"/>
                  <a:pt x="159" y="351"/>
                </a:cubicBezTo>
                <a:cubicBezTo>
                  <a:pt x="155" y="351"/>
                  <a:pt x="155" y="351"/>
                  <a:pt x="155" y="351"/>
                </a:cubicBezTo>
                <a:lnTo>
                  <a:pt x="155" y="326"/>
                </a:lnTo>
                <a:close/>
                <a:moveTo>
                  <a:pt x="164" y="326"/>
                </a:moveTo>
                <a:cubicBezTo>
                  <a:pt x="187" y="326"/>
                  <a:pt x="187" y="326"/>
                  <a:pt x="187" y="326"/>
                </a:cubicBezTo>
                <a:cubicBezTo>
                  <a:pt x="187" y="351"/>
                  <a:pt x="187" y="351"/>
                  <a:pt x="187" y="351"/>
                </a:cubicBezTo>
                <a:cubicBezTo>
                  <a:pt x="164" y="351"/>
                  <a:pt x="164" y="351"/>
                  <a:pt x="164" y="351"/>
                </a:cubicBezTo>
                <a:lnTo>
                  <a:pt x="164" y="326"/>
                </a:lnTo>
                <a:close/>
                <a:moveTo>
                  <a:pt x="108" y="266"/>
                </a:moveTo>
                <a:cubicBezTo>
                  <a:pt x="108" y="266"/>
                  <a:pt x="108" y="266"/>
                  <a:pt x="108" y="266"/>
                </a:cubicBezTo>
                <a:cubicBezTo>
                  <a:pt x="79" y="266"/>
                  <a:pt x="79" y="266"/>
                  <a:pt x="79" y="266"/>
                </a:cubicBezTo>
                <a:cubicBezTo>
                  <a:pt x="79" y="100"/>
                  <a:pt x="79" y="100"/>
                  <a:pt x="79" y="100"/>
                </a:cubicBezTo>
                <a:cubicBezTo>
                  <a:pt x="110" y="100"/>
                  <a:pt x="110" y="100"/>
                  <a:pt x="110" y="100"/>
                </a:cubicBezTo>
                <a:cubicBezTo>
                  <a:pt x="110" y="98"/>
                  <a:pt x="110" y="98"/>
                  <a:pt x="110" y="98"/>
                </a:cubicBezTo>
                <a:cubicBezTo>
                  <a:pt x="149" y="98"/>
                  <a:pt x="149" y="98"/>
                  <a:pt x="149" y="98"/>
                </a:cubicBezTo>
                <a:cubicBezTo>
                  <a:pt x="149" y="99"/>
                  <a:pt x="149" y="100"/>
                  <a:pt x="150" y="101"/>
                </a:cubicBezTo>
                <a:cubicBezTo>
                  <a:pt x="118" y="114"/>
                  <a:pt x="118" y="114"/>
                  <a:pt x="118" y="114"/>
                </a:cubicBezTo>
                <a:cubicBezTo>
                  <a:pt x="117" y="112"/>
                  <a:pt x="117" y="112"/>
                  <a:pt x="117" y="112"/>
                </a:cubicBezTo>
                <a:cubicBezTo>
                  <a:pt x="117" y="112"/>
                  <a:pt x="117" y="112"/>
                  <a:pt x="117" y="112"/>
                </a:cubicBezTo>
                <a:cubicBezTo>
                  <a:pt x="113" y="114"/>
                  <a:pt x="113" y="114"/>
                  <a:pt x="113" y="114"/>
                </a:cubicBezTo>
                <a:cubicBezTo>
                  <a:pt x="120" y="132"/>
                  <a:pt x="120" y="132"/>
                  <a:pt x="120" y="132"/>
                </a:cubicBezTo>
                <a:cubicBezTo>
                  <a:pt x="124" y="130"/>
                  <a:pt x="124" y="130"/>
                  <a:pt x="124" y="130"/>
                </a:cubicBezTo>
                <a:cubicBezTo>
                  <a:pt x="123" y="128"/>
                  <a:pt x="123" y="128"/>
                  <a:pt x="123" y="128"/>
                </a:cubicBezTo>
                <a:cubicBezTo>
                  <a:pt x="155" y="115"/>
                  <a:pt x="155" y="115"/>
                  <a:pt x="155" y="115"/>
                </a:cubicBezTo>
                <a:cubicBezTo>
                  <a:pt x="156" y="116"/>
                  <a:pt x="157" y="117"/>
                  <a:pt x="157" y="118"/>
                </a:cubicBezTo>
                <a:cubicBezTo>
                  <a:pt x="134" y="142"/>
                  <a:pt x="134" y="142"/>
                  <a:pt x="134" y="142"/>
                </a:cubicBezTo>
                <a:cubicBezTo>
                  <a:pt x="132" y="141"/>
                  <a:pt x="132" y="141"/>
                  <a:pt x="132" y="141"/>
                </a:cubicBezTo>
                <a:cubicBezTo>
                  <a:pt x="132" y="141"/>
                  <a:pt x="132" y="141"/>
                  <a:pt x="132" y="141"/>
                </a:cubicBezTo>
                <a:cubicBezTo>
                  <a:pt x="129" y="144"/>
                  <a:pt x="129" y="144"/>
                  <a:pt x="129" y="144"/>
                </a:cubicBezTo>
                <a:cubicBezTo>
                  <a:pt x="143" y="158"/>
                  <a:pt x="143" y="158"/>
                  <a:pt x="143" y="158"/>
                </a:cubicBezTo>
                <a:cubicBezTo>
                  <a:pt x="146" y="155"/>
                  <a:pt x="146" y="155"/>
                  <a:pt x="146" y="155"/>
                </a:cubicBezTo>
                <a:cubicBezTo>
                  <a:pt x="144" y="153"/>
                  <a:pt x="144" y="153"/>
                  <a:pt x="144" y="153"/>
                </a:cubicBezTo>
                <a:cubicBezTo>
                  <a:pt x="168" y="129"/>
                  <a:pt x="168" y="129"/>
                  <a:pt x="168" y="129"/>
                </a:cubicBezTo>
                <a:cubicBezTo>
                  <a:pt x="169" y="130"/>
                  <a:pt x="170" y="131"/>
                  <a:pt x="171" y="131"/>
                </a:cubicBezTo>
                <a:cubicBezTo>
                  <a:pt x="159" y="163"/>
                  <a:pt x="159" y="163"/>
                  <a:pt x="159" y="163"/>
                </a:cubicBezTo>
                <a:cubicBezTo>
                  <a:pt x="157" y="162"/>
                  <a:pt x="157" y="162"/>
                  <a:pt x="157" y="162"/>
                </a:cubicBezTo>
                <a:cubicBezTo>
                  <a:pt x="157" y="162"/>
                  <a:pt x="157" y="162"/>
                  <a:pt x="157" y="162"/>
                </a:cubicBezTo>
                <a:cubicBezTo>
                  <a:pt x="155" y="166"/>
                  <a:pt x="155" y="166"/>
                  <a:pt x="155" y="166"/>
                </a:cubicBezTo>
                <a:cubicBezTo>
                  <a:pt x="173" y="173"/>
                  <a:pt x="173" y="173"/>
                  <a:pt x="173" y="173"/>
                </a:cubicBezTo>
                <a:cubicBezTo>
                  <a:pt x="175" y="169"/>
                  <a:pt x="175" y="169"/>
                  <a:pt x="175" y="169"/>
                </a:cubicBezTo>
                <a:cubicBezTo>
                  <a:pt x="173" y="168"/>
                  <a:pt x="173" y="168"/>
                  <a:pt x="173" y="168"/>
                </a:cubicBezTo>
                <a:cubicBezTo>
                  <a:pt x="185" y="137"/>
                  <a:pt x="185" y="137"/>
                  <a:pt x="185" y="137"/>
                </a:cubicBezTo>
                <a:cubicBezTo>
                  <a:pt x="187" y="137"/>
                  <a:pt x="188" y="138"/>
                  <a:pt x="190" y="138"/>
                </a:cubicBezTo>
                <a:cubicBezTo>
                  <a:pt x="190" y="171"/>
                  <a:pt x="190" y="171"/>
                  <a:pt x="190" y="171"/>
                </a:cubicBezTo>
                <a:cubicBezTo>
                  <a:pt x="187" y="171"/>
                  <a:pt x="187" y="171"/>
                  <a:pt x="187" y="171"/>
                </a:cubicBezTo>
                <a:cubicBezTo>
                  <a:pt x="187" y="266"/>
                  <a:pt x="187" y="266"/>
                  <a:pt x="187" y="266"/>
                </a:cubicBezTo>
                <a:lnTo>
                  <a:pt x="108" y="266"/>
                </a:lnTo>
                <a:close/>
                <a:moveTo>
                  <a:pt x="74" y="266"/>
                </a:moveTo>
                <a:cubicBezTo>
                  <a:pt x="68" y="266"/>
                  <a:pt x="68" y="266"/>
                  <a:pt x="68" y="266"/>
                </a:cubicBezTo>
                <a:cubicBezTo>
                  <a:pt x="68" y="100"/>
                  <a:pt x="68" y="100"/>
                  <a:pt x="68" y="100"/>
                </a:cubicBezTo>
                <a:cubicBezTo>
                  <a:pt x="74" y="100"/>
                  <a:pt x="74" y="100"/>
                  <a:pt x="74" y="100"/>
                </a:cubicBezTo>
                <a:lnTo>
                  <a:pt x="74" y="266"/>
                </a:lnTo>
                <a:close/>
                <a:moveTo>
                  <a:pt x="153" y="111"/>
                </a:moveTo>
                <a:cubicBezTo>
                  <a:pt x="153" y="112"/>
                  <a:pt x="154" y="112"/>
                  <a:pt x="154" y="113"/>
                </a:cubicBezTo>
                <a:cubicBezTo>
                  <a:pt x="125" y="125"/>
                  <a:pt x="125" y="125"/>
                  <a:pt x="125" y="125"/>
                </a:cubicBezTo>
                <a:cubicBezTo>
                  <a:pt x="124" y="123"/>
                  <a:pt x="124" y="123"/>
                  <a:pt x="124" y="123"/>
                </a:cubicBezTo>
                <a:lnTo>
                  <a:pt x="153" y="111"/>
                </a:lnTo>
                <a:close/>
                <a:moveTo>
                  <a:pt x="122" y="57"/>
                </a:moveTo>
                <a:cubicBezTo>
                  <a:pt x="123" y="55"/>
                  <a:pt x="123" y="55"/>
                  <a:pt x="123" y="55"/>
                </a:cubicBezTo>
                <a:cubicBezTo>
                  <a:pt x="156" y="69"/>
                  <a:pt x="156" y="69"/>
                  <a:pt x="156" y="69"/>
                </a:cubicBezTo>
                <a:cubicBezTo>
                  <a:pt x="155" y="70"/>
                  <a:pt x="155" y="70"/>
                  <a:pt x="155" y="70"/>
                </a:cubicBezTo>
                <a:lnTo>
                  <a:pt x="122" y="57"/>
                </a:lnTo>
                <a:close/>
                <a:moveTo>
                  <a:pt x="166" y="124"/>
                </a:moveTo>
                <a:cubicBezTo>
                  <a:pt x="166" y="125"/>
                  <a:pt x="167" y="125"/>
                  <a:pt x="168" y="126"/>
                </a:cubicBezTo>
                <a:cubicBezTo>
                  <a:pt x="142" y="149"/>
                  <a:pt x="142" y="149"/>
                  <a:pt x="142" y="149"/>
                </a:cubicBezTo>
                <a:cubicBezTo>
                  <a:pt x="141" y="148"/>
                  <a:pt x="141" y="148"/>
                  <a:pt x="141" y="148"/>
                </a:cubicBezTo>
                <a:lnTo>
                  <a:pt x="166" y="124"/>
                </a:lnTo>
                <a:close/>
                <a:moveTo>
                  <a:pt x="140" y="29"/>
                </a:moveTo>
                <a:cubicBezTo>
                  <a:pt x="144" y="30"/>
                  <a:pt x="144" y="30"/>
                  <a:pt x="144" y="30"/>
                </a:cubicBezTo>
                <a:cubicBezTo>
                  <a:pt x="168" y="54"/>
                  <a:pt x="168" y="54"/>
                  <a:pt x="168" y="54"/>
                </a:cubicBezTo>
                <a:cubicBezTo>
                  <a:pt x="166" y="56"/>
                  <a:pt x="166" y="56"/>
                  <a:pt x="166" y="56"/>
                </a:cubicBezTo>
                <a:lnTo>
                  <a:pt x="140" y="29"/>
                </a:lnTo>
                <a:close/>
                <a:moveTo>
                  <a:pt x="181" y="133"/>
                </a:moveTo>
                <a:cubicBezTo>
                  <a:pt x="182" y="133"/>
                  <a:pt x="182" y="134"/>
                  <a:pt x="183" y="134"/>
                </a:cubicBezTo>
                <a:cubicBezTo>
                  <a:pt x="170" y="166"/>
                  <a:pt x="170" y="166"/>
                  <a:pt x="170" y="166"/>
                </a:cubicBezTo>
                <a:cubicBezTo>
                  <a:pt x="168" y="165"/>
                  <a:pt x="168" y="165"/>
                  <a:pt x="168" y="165"/>
                </a:cubicBezTo>
                <a:lnTo>
                  <a:pt x="181" y="133"/>
                </a:lnTo>
                <a:close/>
                <a:moveTo>
                  <a:pt x="167" y="10"/>
                </a:moveTo>
                <a:cubicBezTo>
                  <a:pt x="171" y="17"/>
                  <a:pt x="171" y="17"/>
                  <a:pt x="171" y="17"/>
                </a:cubicBezTo>
                <a:cubicBezTo>
                  <a:pt x="185" y="46"/>
                  <a:pt x="185" y="46"/>
                  <a:pt x="185" y="46"/>
                </a:cubicBezTo>
                <a:cubicBezTo>
                  <a:pt x="184" y="46"/>
                  <a:pt x="183" y="47"/>
                  <a:pt x="182" y="47"/>
                </a:cubicBezTo>
                <a:lnTo>
                  <a:pt x="167" y="10"/>
                </a:lnTo>
                <a:close/>
                <a:moveTo>
                  <a:pt x="197" y="323"/>
                </a:moveTo>
                <a:cubicBezTo>
                  <a:pt x="197" y="323"/>
                  <a:pt x="197" y="323"/>
                  <a:pt x="197" y="323"/>
                </a:cubicBezTo>
                <a:cubicBezTo>
                  <a:pt x="201" y="328"/>
                  <a:pt x="201" y="328"/>
                  <a:pt x="201" y="328"/>
                </a:cubicBezTo>
                <a:cubicBezTo>
                  <a:pt x="201" y="351"/>
                  <a:pt x="201" y="351"/>
                  <a:pt x="201" y="351"/>
                </a:cubicBezTo>
                <a:cubicBezTo>
                  <a:pt x="197" y="351"/>
                  <a:pt x="197" y="351"/>
                  <a:pt x="197" y="351"/>
                </a:cubicBezTo>
                <a:lnTo>
                  <a:pt x="197" y="323"/>
                </a:lnTo>
                <a:close/>
                <a:moveTo>
                  <a:pt x="197" y="282"/>
                </a:moveTo>
                <a:cubicBezTo>
                  <a:pt x="197" y="282"/>
                  <a:pt x="197" y="282"/>
                  <a:pt x="197" y="282"/>
                </a:cubicBezTo>
                <a:cubicBezTo>
                  <a:pt x="201" y="287"/>
                  <a:pt x="201" y="287"/>
                  <a:pt x="201" y="287"/>
                </a:cubicBezTo>
                <a:cubicBezTo>
                  <a:pt x="201" y="307"/>
                  <a:pt x="201" y="307"/>
                  <a:pt x="201" y="307"/>
                </a:cubicBezTo>
                <a:cubicBezTo>
                  <a:pt x="197" y="307"/>
                  <a:pt x="197" y="307"/>
                  <a:pt x="197" y="307"/>
                </a:cubicBezTo>
                <a:lnTo>
                  <a:pt x="197" y="282"/>
                </a:lnTo>
                <a:close/>
                <a:moveTo>
                  <a:pt x="197" y="171"/>
                </a:moveTo>
                <a:cubicBezTo>
                  <a:pt x="199" y="171"/>
                  <a:pt x="199" y="171"/>
                  <a:pt x="199" y="171"/>
                </a:cubicBezTo>
                <a:cubicBezTo>
                  <a:pt x="199" y="136"/>
                  <a:pt x="199" y="136"/>
                  <a:pt x="199" y="136"/>
                </a:cubicBezTo>
                <a:cubicBezTo>
                  <a:pt x="200" y="136"/>
                  <a:pt x="201" y="136"/>
                  <a:pt x="201" y="136"/>
                </a:cubicBezTo>
                <a:cubicBezTo>
                  <a:pt x="201" y="171"/>
                  <a:pt x="201" y="171"/>
                  <a:pt x="201" y="171"/>
                </a:cubicBezTo>
                <a:cubicBezTo>
                  <a:pt x="201" y="171"/>
                  <a:pt x="201" y="171"/>
                  <a:pt x="201" y="171"/>
                </a:cubicBezTo>
                <a:cubicBezTo>
                  <a:pt x="201" y="267"/>
                  <a:pt x="201" y="267"/>
                  <a:pt x="201" y="267"/>
                </a:cubicBezTo>
                <a:cubicBezTo>
                  <a:pt x="197" y="267"/>
                  <a:pt x="197" y="267"/>
                  <a:pt x="197" y="267"/>
                </a:cubicBezTo>
                <a:lnTo>
                  <a:pt x="197" y="171"/>
                </a:lnTo>
                <a:close/>
                <a:moveTo>
                  <a:pt x="199" y="5"/>
                </a:moveTo>
                <a:cubicBezTo>
                  <a:pt x="201" y="5"/>
                  <a:pt x="201" y="5"/>
                  <a:pt x="201" y="5"/>
                </a:cubicBezTo>
                <a:cubicBezTo>
                  <a:pt x="201" y="45"/>
                  <a:pt x="201" y="45"/>
                  <a:pt x="201" y="45"/>
                </a:cubicBezTo>
                <a:cubicBezTo>
                  <a:pt x="201" y="45"/>
                  <a:pt x="200" y="45"/>
                  <a:pt x="199" y="44"/>
                </a:cubicBezTo>
                <a:lnTo>
                  <a:pt x="199" y="5"/>
                </a:lnTo>
                <a:close/>
                <a:moveTo>
                  <a:pt x="212" y="61"/>
                </a:moveTo>
                <a:cubicBezTo>
                  <a:pt x="217" y="61"/>
                  <a:pt x="222" y="66"/>
                  <a:pt x="222" y="71"/>
                </a:cubicBezTo>
                <a:cubicBezTo>
                  <a:pt x="222" y="77"/>
                  <a:pt x="217" y="81"/>
                  <a:pt x="212" y="81"/>
                </a:cubicBezTo>
                <a:cubicBezTo>
                  <a:pt x="206" y="81"/>
                  <a:pt x="202" y="77"/>
                  <a:pt x="202" y="71"/>
                </a:cubicBezTo>
                <a:cubicBezTo>
                  <a:pt x="202" y="66"/>
                  <a:pt x="206" y="61"/>
                  <a:pt x="212" y="61"/>
                </a:cubicBezTo>
                <a:close/>
                <a:moveTo>
                  <a:pt x="231" y="164"/>
                </a:moveTo>
                <a:cubicBezTo>
                  <a:pt x="230" y="164"/>
                  <a:pt x="230" y="164"/>
                  <a:pt x="230" y="164"/>
                </a:cubicBezTo>
                <a:cubicBezTo>
                  <a:pt x="217" y="131"/>
                  <a:pt x="217" y="131"/>
                  <a:pt x="217" y="131"/>
                </a:cubicBezTo>
                <a:cubicBezTo>
                  <a:pt x="220" y="130"/>
                  <a:pt x="220" y="130"/>
                  <a:pt x="220" y="130"/>
                </a:cubicBezTo>
                <a:lnTo>
                  <a:pt x="231" y="164"/>
                </a:lnTo>
                <a:close/>
                <a:moveTo>
                  <a:pt x="233" y="119"/>
                </a:moveTo>
                <a:cubicBezTo>
                  <a:pt x="258" y="143"/>
                  <a:pt x="258" y="143"/>
                  <a:pt x="258" y="143"/>
                </a:cubicBezTo>
                <a:cubicBezTo>
                  <a:pt x="256" y="145"/>
                  <a:pt x="256" y="145"/>
                  <a:pt x="256" y="145"/>
                </a:cubicBezTo>
                <a:cubicBezTo>
                  <a:pt x="231" y="120"/>
                  <a:pt x="231" y="120"/>
                  <a:pt x="231" y="120"/>
                </a:cubicBezTo>
                <a:cubicBezTo>
                  <a:pt x="232" y="120"/>
                  <a:pt x="232" y="119"/>
                  <a:pt x="233" y="119"/>
                </a:cubicBezTo>
                <a:close/>
                <a:moveTo>
                  <a:pt x="241" y="103"/>
                </a:moveTo>
                <a:cubicBezTo>
                  <a:pt x="273" y="116"/>
                  <a:pt x="273" y="116"/>
                  <a:pt x="273" y="116"/>
                </a:cubicBezTo>
                <a:cubicBezTo>
                  <a:pt x="272" y="118"/>
                  <a:pt x="272" y="118"/>
                  <a:pt x="272" y="118"/>
                </a:cubicBezTo>
                <a:cubicBezTo>
                  <a:pt x="240" y="104"/>
                  <a:pt x="240" y="104"/>
                  <a:pt x="240" y="104"/>
                </a:cubicBezTo>
                <a:cubicBezTo>
                  <a:pt x="240" y="104"/>
                  <a:pt x="241" y="103"/>
                  <a:pt x="241" y="103"/>
                </a:cubicBezTo>
                <a:close/>
                <a:moveTo>
                  <a:pt x="279" y="84"/>
                </a:moveTo>
                <a:cubicBezTo>
                  <a:pt x="375" y="84"/>
                  <a:pt x="375" y="84"/>
                  <a:pt x="375" y="84"/>
                </a:cubicBezTo>
                <a:cubicBezTo>
                  <a:pt x="375" y="88"/>
                  <a:pt x="375" y="88"/>
                  <a:pt x="375" y="88"/>
                </a:cubicBezTo>
                <a:cubicBezTo>
                  <a:pt x="279" y="88"/>
                  <a:pt x="279" y="88"/>
                  <a:pt x="279" y="88"/>
                </a:cubicBezTo>
                <a:lnTo>
                  <a:pt x="279" y="84"/>
                </a:lnTo>
                <a:close/>
                <a:moveTo>
                  <a:pt x="359" y="55"/>
                </a:moveTo>
                <a:cubicBezTo>
                  <a:pt x="362" y="80"/>
                  <a:pt x="362" y="80"/>
                  <a:pt x="362" y="80"/>
                </a:cubicBezTo>
                <a:cubicBezTo>
                  <a:pt x="360" y="80"/>
                  <a:pt x="360" y="80"/>
                  <a:pt x="360" y="80"/>
                </a:cubicBezTo>
                <a:cubicBezTo>
                  <a:pt x="358" y="54"/>
                  <a:pt x="358" y="54"/>
                  <a:pt x="358" y="54"/>
                </a:cubicBezTo>
                <a:lnTo>
                  <a:pt x="359" y="55"/>
                </a:lnTo>
                <a:close/>
                <a:moveTo>
                  <a:pt x="370" y="67"/>
                </a:moveTo>
                <a:cubicBezTo>
                  <a:pt x="397" y="83"/>
                  <a:pt x="397" y="83"/>
                  <a:pt x="397" y="83"/>
                </a:cubicBezTo>
                <a:cubicBezTo>
                  <a:pt x="397" y="85"/>
                  <a:pt x="397" y="85"/>
                  <a:pt x="397" y="85"/>
                </a:cubicBezTo>
                <a:cubicBezTo>
                  <a:pt x="370" y="72"/>
                  <a:pt x="370" y="72"/>
                  <a:pt x="370" y="72"/>
                </a:cubicBezTo>
                <a:lnTo>
                  <a:pt x="370" y="67"/>
                </a:lnTo>
                <a:close/>
                <a:moveTo>
                  <a:pt x="411" y="89"/>
                </a:moveTo>
                <a:cubicBezTo>
                  <a:pt x="412" y="93"/>
                  <a:pt x="412" y="93"/>
                  <a:pt x="412" y="93"/>
                </a:cubicBezTo>
                <a:cubicBezTo>
                  <a:pt x="382" y="99"/>
                  <a:pt x="382" y="99"/>
                  <a:pt x="382" y="99"/>
                </a:cubicBezTo>
                <a:cubicBezTo>
                  <a:pt x="378" y="97"/>
                  <a:pt x="378" y="97"/>
                  <a:pt x="378" y="97"/>
                </a:cubicBezTo>
                <a:lnTo>
                  <a:pt x="411" y="89"/>
                </a:lnTo>
                <a:close/>
                <a:moveTo>
                  <a:pt x="431" y="95"/>
                </a:moveTo>
                <a:cubicBezTo>
                  <a:pt x="403" y="130"/>
                  <a:pt x="403" y="130"/>
                  <a:pt x="403" y="130"/>
                </a:cubicBezTo>
                <a:cubicBezTo>
                  <a:pt x="400" y="127"/>
                  <a:pt x="400" y="127"/>
                  <a:pt x="400" y="127"/>
                </a:cubicBezTo>
                <a:cubicBezTo>
                  <a:pt x="428" y="91"/>
                  <a:pt x="428" y="91"/>
                  <a:pt x="428" y="91"/>
                </a:cubicBezTo>
                <a:lnTo>
                  <a:pt x="431" y="95"/>
                </a:lnTo>
                <a:close/>
                <a:moveTo>
                  <a:pt x="447" y="98"/>
                </a:moveTo>
                <a:cubicBezTo>
                  <a:pt x="432" y="144"/>
                  <a:pt x="432" y="144"/>
                  <a:pt x="432" y="144"/>
                </a:cubicBezTo>
                <a:cubicBezTo>
                  <a:pt x="430" y="143"/>
                  <a:pt x="430" y="143"/>
                  <a:pt x="430" y="143"/>
                </a:cubicBezTo>
                <a:cubicBezTo>
                  <a:pt x="445" y="96"/>
                  <a:pt x="445" y="96"/>
                  <a:pt x="445" y="96"/>
                </a:cubicBezTo>
                <a:lnTo>
                  <a:pt x="447" y="98"/>
                </a:lnTo>
                <a:close/>
                <a:moveTo>
                  <a:pt x="461" y="95"/>
                </a:moveTo>
                <a:cubicBezTo>
                  <a:pt x="463" y="95"/>
                  <a:pt x="463" y="95"/>
                  <a:pt x="463" y="95"/>
                </a:cubicBezTo>
                <a:cubicBezTo>
                  <a:pt x="463" y="155"/>
                  <a:pt x="463" y="155"/>
                  <a:pt x="463" y="155"/>
                </a:cubicBezTo>
                <a:cubicBezTo>
                  <a:pt x="461" y="155"/>
                  <a:pt x="461" y="155"/>
                  <a:pt x="461" y="155"/>
                </a:cubicBezTo>
                <a:lnTo>
                  <a:pt x="461" y="95"/>
                </a:lnTo>
                <a:close/>
                <a:moveTo>
                  <a:pt x="207" y="286"/>
                </a:moveTo>
                <a:cubicBezTo>
                  <a:pt x="217" y="286"/>
                  <a:pt x="217" y="286"/>
                  <a:pt x="217" y="286"/>
                </a:cubicBezTo>
                <a:cubicBezTo>
                  <a:pt x="217" y="307"/>
                  <a:pt x="217" y="307"/>
                  <a:pt x="217" y="307"/>
                </a:cubicBezTo>
                <a:cubicBezTo>
                  <a:pt x="207" y="307"/>
                  <a:pt x="207" y="307"/>
                  <a:pt x="207" y="307"/>
                </a:cubicBezTo>
                <a:lnTo>
                  <a:pt x="207" y="286"/>
                </a:lnTo>
                <a:close/>
                <a:moveTo>
                  <a:pt x="222" y="279"/>
                </a:moveTo>
                <a:cubicBezTo>
                  <a:pt x="226" y="276"/>
                  <a:pt x="226" y="276"/>
                  <a:pt x="226" y="276"/>
                </a:cubicBezTo>
                <a:cubicBezTo>
                  <a:pt x="226" y="311"/>
                  <a:pt x="226" y="311"/>
                  <a:pt x="226" y="311"/>
                </a:cubicBezTo>
                <a:cubicBezTo>
                  <a:pt x="222" y="309"/>
                  <a:pt x="222" y="309"/>
                  <a:pt x="222" y="309"/>
                </a:cubicBezTo>
                <a:lnTo>
                  <a:pt x="222" y="279"/>
                </a:lnTo>
                <a:close/>
                <a:moveTo>
                  <a:pt x="345" y="260"/>
                </a:moveTo>
                <a:cubicBezTo>
                  <a:pt x="345" y="236"/>
                  <a:pt x="345" y="236"/>
                  <a:pt x="345" y="236"/>
                </a:cubicBezTo>
                <a:cubicBezTo>
                  <a:pt x="348" y="236"/>
                  <a:pt x="348" y="236"/>
                  <a:pt x="348" y="236"/>
                </a:cubicBezTo>
                <a:cubicBezTo>
                  <a:pt x="350" y="257"/>
                  <a:pt x="350" y="257"/>
                  <a:pt x="350" y="257"/>
                </a:cubicBezTo>
                <a:cubicBezTo>
                  <a:pt x="365" y="285"/>
                  <a:pt x="365" y="285"/>
                  <a:pt x="365" y="285"/>
                </a:cubicBezTo>
                <a:lnTo>
                  <a:pt x="345" y="260"/>
                </a:lnTo>
                <a:close/>
                <a:moveTo>
                  <a:pt x="397" y="192"/>
                </a:moveTo>
                <a:cubicBezTo>
                  <a:pt x="397" y="182"/>
                  <a:pt x="397" y="182"/>
                  <a:pt x="397" y="182"/>
                </a:cubicBezTo>
                <a:cubicBezTo>
                  <a:pt x="401" y="182"/>
                  <a:pt x="401" y="182"/>
                  <a:pt x="401" y="182"/>
                </a:cubicBezTo>
                <a:cubicBezTo>
                  <a:pt x="409" y="190"/>
                  <a:pt x="409" y="190"/>
                  <a:pt x="409" y="190"/>
                </a:cubicBezTo>
                <a:cubicBezTo>
                  <a:pt x="407" y="204"/>
                  <a:pt x="407" y="204"/>
                  <a:pt x="407" y="204"/>
                </a:cubicBezTo>
                <a:cubicBezTo>
                  <a:pt x="398" y="210"/>
                  <a:pt x="398" y="210"/>
                  <a:pt x="398" y="210"/>
                </a:cubicBezTo>
                <a:cubicBezTo>
                  <a:pt x="395" y="210"/>
                  <a:pt x="395" y="210"/>
                  <a:pt x="395" y="210"/>
                </a:cubicBezTo>
                <a:cubicBezTo>
                  <a:pt x="395" y="203"/>
                  <a:pt x="395" y="203"/>
                  <a:pt x="395" y="203"/>
                </a:cubicBezTo>
                <a:cubicBezTo>
                  <a:pt x="400" y="203"/>
                  <a:pt x="400" y="203"/>
                  <a:pt x="400" y="203"/>
                </a:cubicBezTo>
                <a:cubicBezTo>
                  <a:pt x="400" y="201"/>
                  <a:pt x="400" y="201"/>
                  <a:pt x="400" y="201"/>
                </a:cubicBezTo>
                <a:cubicBezTo>
                  <a:pt x="395" y="201"/>
                  <a:pt x="395" y="201"/>
                  <a:pt x="395" y="201"/>
                </a:cubicBezTo>
                <a:cubicBezTo>
                  <a:pt x="395" y="192"/>
                  <a:pt x="395" y="192"/>
                  <a:pt x="395" y="192"/>
                </a:cubicBezTo>
                <a:lnTo>
                  <a:pt x="397" y="192"/>
                </a:lnTo>
                <a:close/>
                <a:moveTo>
                  <a:pt x="407" y="219"/>
                </a:moveTo>
                <a:cubicBezTo>
                  <a:pt x="401" y="219"/>
                  <a:pt x="401" y="219"/>
                  <a:pt x="401" y="219"/>
                </a:cubicBezTo>
                <a:cubicBezTo>
                  <a:pt x="401" y="212"/>
                  <a:pt x="401" y="212"/>
                  <a:pt x="401" y="212"/>
                </a:cubicBezTo>
                <a:cubicBezTo>
                  <a:pt x="412" y="206"/>
                  <a:pt x="412" y="206"/>
                  <a:pt x="412" y="206"/>
                </a:cubicBezTo>
                <a:lnTo>
                  <a:pt x="407" y="219"/>
                </a:lnTo>
                <a:close/>
                <a:moveTo>
                  <a:pt x="413" y="497"/>
                </a:moveTo>
                <a:cubicBezTo>
                  <a:pt x="426" y="428"/>
                  <a:pt x="426" y="428"/>
                  <a:pt x="426" y="428"/>
                </a:cubicBezTo>
                <a:cubicBezTo>
                  <a:pt x="423" y="403"/>
                  <a:pt x="423" y="403"/>
                  <a:pt x="423" y="403"/>
                </a:cubicBezTo>
                <a:cubicBezTo>
                  <a:pt x="412" y="451"/>
                  <a:pt x="412" y="451"/>
                  <a:pt x="412" y="451"/>
                </a:cubicBezTo>
                <a:cubicBezTo>
                  <a:pt x="406" y="451"/>
                  <a:pt x="406" y="451"/>
                  <a:pt x="406" y="451"/>
                </a:cubicBezTo>
                <a:cubicBezTo>
                  <a:pt x="406" y="408"/>
                  <a:pt x="406" y="408"/>
                  <a:pt x="406" y="408"/>
                </a:cubicBezTo>
                <a:cubicBezTo>
                  <a:pt x="424" y="395"/>
                  <a:pt x="424" y="395"/>
                  <a:pt x="424" y="395"/>
                </a:cubicBezTo>
                <a:cubicBezTo>
                  <a:pt x="433" y="320"/>
                  <a:pt x="433" y="320"/>
                  <a:pt x="433" y="320"/>
                </a:cubicBezTo>
                <a:cubicBezTo>
                  <a:pt x="398" y="400"/>
                  <a:pt x="398" y="400"/>
                  <a:pt x="398" y="400"/>
                </a:cubicBezTo>
                <a:cubicBezTo>
                  <a:pt x="395" y="400"/>
                  <a:pt x="395" y="400"/>
                  <a:pt x="395" y="400"/>
                </a:cubicBezTo>
                <a:cubicBezTo>
                  <a:pt x="395" y="351"/>
                  <a:pt x="395" y="351"/>
                  <a:pt x="395" y="351"/>
                </a:cubicBezTo>
                <a:cubicBezTo>
                  <a:pt x="406" y="320"/>
                  <a:pt x="406" y="320"/>
                  <a:pt x="406" y="320"/>
                </a:cubicBezTo>
                <a:cubicBezTo>
                  <a:pt x="385" y="302"/>
                  <a:pt x="385" y="302"/>
                  <a:pt x="385" y="302"/>
                </a:cubicBezTo>
                <a:cubicBezTo>
                  <a:pt x="406" y="280"/>
                  <a:pt x="406" y="280"/>
                  <a:pt x="406" y="280"/>
                </a:cubicBezTo>
                <a:cubicBezTo>
                  <a:pt x="413" y="284"/>
                  <a:pt x="413" y="284"/>
                  <a:pt x="413" y="284"/>
                </a:cubicBezTo>
                <a:cubicBezTo>
                  <a:pt x="404" y="301"/>
                  <a:pt x="404" y="301"/>
                  <a:pt x="404" y="301"/>
                </a:cubicBezTo>
                <a:cubicBezTo>
                  <a:pt x="425" y="319"/>
                  <a:pt x="425" y="319"/>
                  <a:pt x="425" y="319"/>
                </a:cubicBezTo>
                <a:cubicBezTo>
                  <a:pt x="456" y="296"/>
                  <a:pt x="456" y="296"/>
                  <a:pt x="456" y="296"/>
                </a:cubicBezTo>
                <a:cubicBezTo>
                  <a:pt x="478" y="218"/>
                  <a:pt x="478" y="218"/>
                  <a:pt x="478" y="218"/>
                </a:cubicBezTo>
                <a:cubicBezTo>
                  <a:pt x="469" y="184"/>
                  <a:pt x="469" y="184"/>
                  <a:pt x="469" y="184"/>
                </a:cubicBezTo>
                <a:cubicBezTo>
                  <a:pt x="482" y="173"/>
                  <a:pt x="482" y="173"/>
                  <a:pt x="482" y="173"/>
                </a:cubicBezTo>
                <a:cubicBezTo>
                  <a:pt x="486" y="167"/>
                  <a:pt x="486" y="167"/>
                  <a:pt x="486" y="167"/>
                </a:cubicBezTo>
                <a:cubicBezTo>
                  <a:pt x="485" y="167"/>
                  <a:pt x="485" y="167"/>
                  <a:pt x="485" y="167"/>
                </a:cubicBezTo>
                <a:cubicBezTo>
                  <a:pt x="485" y="167"/>
                  <a:pt x="485" y="167"/>
                  <a:pt x="485" y="167"/>
                </a:cubicBezTo>
                <a:cubicBezTo>
                  <a:pt x="462" y="176"/>
                  <a:pt x="462" y="176"/>
                  <a:pt x="462" y="176"/>
                </a:cubicBezTo>
                <a:cubicBezTo>
                  <a:pt x="457" y="226"/>
                  <a:pt x="457" y="226"/>
                  <a:pt x="457" y="226"/>
                </a:cubicBezTo>
                <a:cubicBezTo>
                  <a:pt x="417" y="228"/>
                  <a:pt x="417" y="228"/>
                  <a:pt x="417" y="228"/>
                </a:cubicBezTo>
                <a:cubicBezTo>
                  <a:pt x="460" y="233"/>
                  <a:pt x="460" y="233"/>
                  <a:pt x="460" y="233"/>
                </a:cubicBezTo>
                <a:cubicBezTo>
                  <a:pt x="416" y="240"/>
                  <a:pt x="416" y="240"/>
                  <a:pt x="416" y="240"/>
                </a:cubicBezTo>
                <a:cubicBezTo>
                  <a:pt x="421" y="255"/>
                  <a:pt x="421" y="255"/>
                  <a:pt x="421" y="255"/>
                </a:cubicBezTo>
                <a:cubicBezTo>
                  <a:pt x="413" y="265"/>
                  <a:pt x="413" y="265"/>
                  <a:pt x="413" y="265"/>
                </a:cubicBezTo>
                <a:cubicBezTo>
                  <a:pt x="394" y="257"/>
                  <a:pt x="394" y="257"/>
                  <a:pt x="394" y="257"/>
                </a:cubicBezTo>
                <a:cubicBezTo>
                  <a:pt x="377" y="266"/>
                  <a:pt x="377" y="266"/>
                  <a:pt x="377" y="266"/>
                </a:cubicBezTo>
                <a:cubicBezTo>
                  <a:pt x="368" y="256"/>
                  <a:pt x="368" y="256"/>
                  <a:pt x="368" y="256"/>
                </a:cubicBezTo>
                <a:cubicBezTo>
                  <a:pt x="379" y="222"/>
                  <a:pt x="379" y="222"/>
                  <a:pt x="379" y="222"/>
                </a:cubicBezTo>
                <a:cubicBezTo>
                  <a:pt x="384" y="222"/>
                  <a:pt x="384" y="222"/>
                  <a:pt x="384" y="222"/>
                </a:cubicBezTo>
                <a:cubicBezTo>
                  <a:pt x="387" y="251"/>
                  <a:pt x="387" y="251"/>
                  <a:pt x="387" y="251"/>
                </a:cubicBezTo>
                <a:cubicBezTo>
                  <a:pt x="394" y="230"/>
                  <a:pt x="394" y="230"/>
                  <a:pt x="394" y="230"/>
                </a:cubicBezTo>
                <a:cubicBezTo>
                  <a:pt x="411" y="231"/>
                  <a:pt x="411" y="231"/>
                  <a:pt x="411" y="231"/>
                </a:cubicBezTo>
                <a:cubicBezTo>
                  <a:pt x="404" y="228"/>
                  <a:pt x="404" y="228"/>
                  <a:pt x="404" y="228"/>
                </a:cubicBezTo>
                <a:cubicBezTo>
                  <a:pt x="415" y="227"/>
                  <a:pt x="415" y="227"/>
                  <a:pt x="415" y="227"/>
                </a:cubicBezTo>
                <a:cubicBezTo>
                  <a:pt x="412" y="220"/>
                  <a:pt x="412" y="220"/>
                  <a:pt x="412" y="220"/>
                </a:cubicBezTo>
                <a:cubicBezTo>
                  <a:pt x="418" y="210"/>
                  <a:pt x="418" y="210"/>
                  <a:pt x="418" y="210"/>
                </a:cubicBezTo>
                <a:cubicBezTo>
                  <a:pt x="421" y="188"/>
                  <a:pt x="421" y="188"/>
                  <a:pt x="421" y="188"/>
                </a:cubicBezTo>
                <a:cubicBezTo>
                  <a:pt x="406" y="175"/>
                  <a:pt x="406" y="175"/>
                  <a:pt x="406" y="175"/>
                </a:cubicBezTo>
                <a:cubicBezTo>
                  <a:pt x="394" y="176"/>
                  <a:pt x="394" y="176"/>
                  <a:pt x="394" y="176"/>
                </a:cubicBezTo>
                <a:cubicBezTo>
                  <a:pt x="384" y="184"/>
                  <a:pt x="384" y="184"/>
                  <a:pt x="384" y="184"/>
                </a:cubicBezTo>
                <a:cubicBezTo>
                  <a:pt x="381" y="122"/>
                  <a:pt x="381" y="122"/>
                  <a:pt x="381" y="122"/>
                </a:cubicBezTo>
                <a:cubicBezTo>
                  <a:pt x="378" y="118"/>
                  <a:pt x="378" y="118"/>
                  <a:pt x="378" y="118"/>
                </a:cubicBezTo>
                <a:cubicBezTo>
                  <a:pt x="375" y="221"/>
                  <a:pt x="375" y="221"/>
                  <a:pt x="375" y="221"/>
                </a:cubicBezTo>
                <a:cubicBezTo>
                  <a:pt x="367" y="233"/>
                  <a:pt x="367" y="233"/>
                  <a:pt x="367" y="233"/>
                </a:cubicBezTo>
                <a:cubicBezTo>
                  <a:pt x="367" y="233"/>
                  <a:pt x="366" y="232"/>
                  <a:pt x="364" y="225"/>
                </a:cubicBezTo>
                <a:cubicBezTo>
                  <a:pt x="362" y="218"/>
                  <a:pt x="365" y="200"/>
                  <a:pt x="365" y="200"/>
                </a:cubicBezTo>
                <a:cubicBezTo>
                  <a:pt x="373" y="120"/>
                  <a:pt x="373" y="120"/>
                  <a:pt x="373" y="120"/>
                </a:cubicBezTo>
                <a:cubicBezTo>
                  <a:pt x="367" y="127"/>
                  <a:pt x="367" y="127"/>
                  <a:pt x="367" y="127"/>
                </a:cubicBezTo>
                <a:cubicBezTo>
                  <a:pt x="363" y="176"/>
                  <a:pt x="363" y="176"/>
                  <a:pt x="363" y="176"/>
                </a:cubicBezTo>
                <a:cubicBezTo>
                  <a:pt x="345" y="189"/>
                  <a:pt x="345" y="189"/>
                  <a:pt x="345" y="189"/>
                </a:cubicBezTo>
                <a:cubicBezTo>
                  <a:pt x="340" y="215"/>
                  <a:pt x="340" y="215"/>
                  <a:pt x="340" y="215"/>
                </a:cubicBezTo>
                <a:cubicBezTo>
                  <a:pt x="347" y="195"/>
                  <a:pt x="347" y="195"/>
                  <a:pt x="347" y="195"/>
                </a:cubicBezTo>
                <a:cubicBezTo>
                  <a:pt x="361" y="188"/>
                  <a:pt x="361" y="188"/>
                  <a:pt x="361" y="188"/>
                </a:cubicBezTo>
                <a:cubicBezTo>
                  <a:pt x="359" y="201"/>
                  <a:pt x="359" y="201"/>
                  <a:pt x="359" y="201"/>
                </a:cubicBezTo>
                <a:cubicBezTo>
                  <a:pt x="350" y="207"/>
                  <a:pt x="350" y="207"/>
                  <a:pt x="350" y="207"/>
                </a:cubicBezTo>
                <a:cubicBezTo>
                  <a:pt x="332" y="230"/>
                  <a:pt x="332" y="230"/>
                  <a:pt x="332" y="230"/>
                </a:cubicBezTo>
                <a:cubicBezTo>
                  <a:pt x="330" y="270"/>
                  <a:pt x="330" y="270"/>
                  <a:pt x="330" y="270"/>
                </a:cubicBezTo>
                <a:cubicBezTo>
                  <a:pt x="370" y="304"/>
                  <a:pt x="370" y="304"/>
                  <a:pt x="370" y="304"/>
                </a:cubicBezTo>
                <a:cubicBezTo>
                  <a:pt x="361" y="327"/>
                  <a:pt x="361" y="327"/>
                  <a:pt x="361" y="327"/>
                </a:cubicBezTo>
                <a:cubicBezTo>
                  <a:pt x="394" y="351"/>
                  <a:pt x="394" y="351"/>
                  <a:pt x="394" y="351"/>
                </a:cubicBezTo>
                <a:cubicBezTo>
                  <a:pt x="387" y="356"/>
                  <a:pt x="387" y="356"/>
                  <a:pt x="387" y="356"/>
                </a:cubicBezTo>
                <a:cubicBezTo>
                  <a:pt x="350" y="337"/>
                  <a:pt x="350" y="337"/>
                  <a:pt x="350" y="337"/>
                </a:cubicBezTo>
                <a:cubicBezTo>
                  <a:pt x="361" y="327"/>
                  <a:pt x="361" y="327"/>
                  <a:pt x="361" y="327"/>
                </a:cubicBezTo>
                <a:cubicBezTo>
                  <a:pt x="290" y="318"/>
                  <a:pt x="290" y="318"/>
                  <a:pt x="290" y="318"/>
                </a:cubicBezTo>
                <a:cubicBezTo>
                  <a:pt x="253" y="336"/>
                  <a:pt x="253" y="336"/>
                  <a:pt x="253" y="336"/>
                </a:cubicBezTo>
                <a:cubicBezTo>
                  <a:pt x="253" y="350"/>
                  <a:pt x="253" y="350"/>
                  <a:pt x="253" y="350"/>
                </a:cubicBezTo>
                <a:cubicBezTo>
                  <a:pt x="253" y="367"/>
                  <a:pt x="253" y="367"/>
                  <a:pt x="253" y="367"/>
                </a:cubicBezTo>
                <a:cubicBezTo>
                  <a:pt x="229" y="367"/>
                  <a:pt x="229" y="367"/>
                  <a:pt x="229" y="367"/>
                </a:cubicBezTo>
                <a:cubicBezTo>
                  <a:pt x="220" y="351"/>
                  <a:pt x="220" y="351"/>
                  <a:pt x="220" y="351"/>
                </a:cubicBezTo>
                <a:cubicBezTo>
                  <a:pt x="207" y="351"/>
                  <a:pt x="207" y="351"/>
                  <a:pt x="207" y="351"/>
                </a:cubicBezTo>
                <a:cubicBezTo>
                  <a:pt x="207" y="326"/>
                  <a:pt x="207" y="326"/>
                  <a:pt x="207" y="326"/>
                </a:cubicBezTo>
                <a:cubicBezTo>
                  <a:pt x="227" y="326"/>
                  <a:pt x="227" y="326"/>
                  <a:pt x="227" y="326"/>
                </a:cubicBezTo>
                <a:cubicBezTo>
                  <a:pt x="227" y="326"/>
                  <a:pt x="227" y="326"/>
                  <a:pt x="227" y="326"/>
                </a:cubicBezTo>
                <a:cubicBezTo>
                  <a:pt x="232" y="326"/>
                  <a:pt x="235" y="323"/>
                  <a:pt x="235" y="318"/>
                </a:cubicBezTo>
                <a:cubicBezTo>
                  <a:pt x="235" y="318"/>
                  <a:pt x="235" y="318"/>
                  <a:pt x="235" y="318"/>
                </a:cubicBezTo>
                <a:cubicBezTo>
                  <a:pt x="235" y="315"/>
                  <a:pt x="235" y="315"/>
                  <a:pt x="235" y="315"/>
                </a:cubicBezTo>
                <a:cubicBezTo>
                  <a:pt x="236" y="315"/>
                  <a:pt x="236" y="315"/>
                  <a:pt x="236" y="315"/>
                </a:cubicBezTo>
                <a:cubicBezTo>
                  <a:pt x="236" y="286"/>
                  <a:pt x="236" y="286"/>
                  <a:pt x="236" y="286"/>
                </a:cubicBezTo>
                <a:cubicBezTo>
                  <a:pt x="236" y="286"/>
                  <a:pt x="236" y="286"/>
                  <a:pt x="236" y="286"/>
                </a:cubicBezTo>
                <a:cubicBezTo>
                  <a:pt x="236" y="275"/>
                  <a:pt x="236" y="275"/>
                  <a:pt x="236" y="275"/>
                </a:cubicBezTo>
                <a:cubicBezTo>
                  <a:pt x="236" y="275"/>
                  <a:pt x="236" y="275"/>
                  <a:pt x="236" y="274"/>
                </a:cubicBezTo>
                <a:cubicBezTo>
                  <a:pt x="236" y="270"/>
                  <a:pt x="232" y="266"/>
                  <a:pt x="228" y="266"/>
                </a:cubicBezTo>
                <a:cubicBezTo>
                  <a:pt x="227" y="266"/>
                  <a:pt x="227" y="266"/>
                  <a:pt x="227" y="266"/>
                </a:cubicBezTo>
                <a:cubicBezTo>
                  <a:pt x="207" y="266"/>
                  <a:pt x="207" y="266"/>
                  <a:pt x="207" y="266"/>
                </a:cubicBezTo>
                <a:cubicBezTo>
                  <a:pt x="207" y="171"/>
                  <a:pt x="207" y="171"/>
                  <a:pt x="207" y="171"/>
                </a:cubicBezTo>
                <a:cubicBezTo>
                  <a:pt x="205" y="171"/>
                  <a:pt x="205" y="171"/>
                  <a:pt x="205" y="171"/>
                </a:cubicBezTo>
                <a:cubicBezTo>
                  <a:pt x="205" y="138"/>
                  <a:pt x="205" y="138"/>
                  <a:pt x="205" y="138"/>
                </a:cubicBezTo>
                <a:cubicBezTo>
                  <a:pt x="206" y="137"/>
                  <a:pt x="208" y="137"/>
                  <a:pt x="209" y="137"/>
                </a:cubicBezTo>
                <a:cubicBezTo>
                  <a:pt x="221" y="168"/>
                  <a:pt x="221" y="168"/>
                  <a:pt x="221" y="168"/>
                </a:cubicBezTo>
                <a:cubicBezTo>
                  <a:pt x="219" y="169"/>
                  <a:pt x="219" y="169"/>
                  <a:pt x="219" y="169"/>
                </a:cubicBezTo>
                <a:cubicBezTo>
                  <a:pt x="219" y="169"/>
                  <a:pt x="219" y="169"/>
                  <a:pt x="219" y="169"/>
                </a:cubicBezTo>
                <a:cubicBezTo>
                  <a:pt x="220" y="173"/>
                  <a:pt x="220" y="173"/>
                  <a:pt x="220" y="173"/>
                </a:cubicBezTo>
                <a:cubicBezTo>
                  <a:pt x="239" y="166"/>
                  <a:pt x="239" y="166"/>
                  <a:pt x="239" y="166"/>
                </a:cubicBezTo>
                <a:cubicBezTo>
                  <a:pt x="237" y="162"/>
                  <a:pt x="237" y="162"/>
                  <a:pt x="237" y="162"/>
                </a:cubicBezTo>
                <a:cubicBezTo>
                  <a:pt x="235" y="163"/>
                  <a:pt x="235" y="163"/>
                  <a:pt x="235" y="163"/>
                </a:cubicBezTo>
                <a:cubicBezTo>
                  <a:pt x="223" y="131"/>
                  <a:pt x="223" y="131"/>
                  <a:pt x="223" y="131"/>
                </a:cubicBezTo>
                <a:cubicBezTo>
                  <a:pt x="224" y="130"/>
                  <a:pt x="225" y="129"/>
                  <a:pt x="226" y="129"/>
                </a:cubicBezTo>
                <a:cubicBezTo>
                  <a:pt x="250" y="153"/>
                  <a:pt x="250" y="153"/>
                  <a:pt x="250" y="153"/>
                </a:cubicBezTo>
                <a:cubicBezTo>
                  <a:pt x="249" y="155"/>
                  <a:pt x="249" y="155"/>
                  <a:pt x="249" y="155"/>
                </a:cubicBezTo>
                <a:cubicBezTo>
                  <a:pt x="249" y="155"/>
                  <a:pt x="249" y="155"/>
                  <a:pt x="249" y="155"/>
                </a:cubicBezTo>
                <a:cubicBezTo>
                  <a:pt x="252" y="158"/>
                  <a:pt x="252" y="158"/>
                  <a:pt x="252" y="158"/>
                </a:cubicBezTo>
                <a:cubicBezTo>
                  <a:pt x="265" y="144"/>
                  <a:pt x="265" y="144"/>
                  <a:pt x="265" y="144"/>
                </a:cubicBezTo>
                <a:cubicBezTo>
                  <a:pt x="262" y="141"/>
                  <a:pt x="262" y="141"/>
                  <a:pt x="262" y="141"/>
                </a:cubicBezTo>
                <a:cubicBezTo>
                  <a:pt x="261" y="142"/>
                  <a:pt x="261" y="142"/>
                  <a:pt x="261" y="142"/>
                </a:cubicBezTo>
                <a:cubicBezTo>
                  <a:pt x="236" y="118"/>
                  <a:pt x="236" y="118"/>
                  <a:pt x="236" y="118"/>
                </a:cubicBezTo>
                <a:cubicBezTo>
                  <a:pt x="237" y="117"/>
                  <a:pt x="237" y="116"/>
                  <a:pt x="238" y="115"/>
                </a:cubicBezTo>
                <a:cubicBezTo>
                  <a:pt x="271" y="128"/>
                  <a:pt x="271" y="128"/>
                  <a:pt x="271" y="128"/>
                </a:cubicBezTo>
                <a:cubicBezTo>
                  <a:pt x="270" y="130"/>
                  <a:pt x="270" y="130"/>
                  <a:pt x="270" y="130"/>
                </a:cubicBezTo>
                <a:cubicBezTo>
                  <a:pt x="270" y="130"/>
                  <a:pt x="270" y="130"/>
                  <a:pt x="270" y="130"/>
                </a:cubicBezTo>
                <a:cubicBezTo>
                  <a:pt x="274" y="132"/>
                  <a:pt x="274" y="132"/>
                  <a:pt x="274" y="132"/>
                </a:cubicBezTo>
                <a:cubicBezTo>
                  <a:pt x="281" y="114"/>
                  <a:pt x="281" y="114"/>
                  <a:pt x="281" y="114"/>
                </a:cubicBezTo>
                <a:cubicBezTo>
                  <a:pt x="277" y="112"/>
                  <a:pt x="277" y="112"/>
                  <a:pt x="277" y="112"/>
                </a:cubicBezTo>
                <a:cubicBezTo>
                  <a:pt x="277" y="114"/>
                  <a:pt x="277" y="114"/>
                  <a:pt x="277" y="114"/>
                </a:cubicBezTo>
                <a:cubicBezTo>
                  <a:pt x="244" y="101"/>
                  <a:pt x="244" y="101"/>
                  <a:pt x="244" y="101"/>
                </a:cubicBezTo>
                <a:cubicBezTo>
                  <a:pt x="244" y="100"/>
                  <a:pt x="244" y="99"/>
                  <a:pt x="244" y="98"/>
                </a:cubicBezTo>
                <a:cubicBezTo>
                  <a:pt x="279" y="98"/>
                  <a:pt x="279" y="98"/>
                  <a:pt x="279" y="98"/>
                </a:cubicBezTo>
                <a:cubicBezTo>
                  <a:pt x="279" y="100"/>
                  <a:pt x="279" y="100"/>
                  <a:pt x="279" y="100"/>
                </a:cubicBezTo>
                <a:cubicBezTo>
                  <a:pt x="368" y="100"/>
                  <a:pt x="368" y="100"/>
                  <a:pt x="368" y="100"/>
                </a:cubicBezTo>
                <a:cubicBezTo>
                  <a:pt x="369" y="101"/>
                  <a:pt x="369" y="103"/>
                  <a:pt x="370" y="105"/>
                </a:cubicBezTo>
                <a:cubicBezTo>
                  <a:pt x="371" y="109"/>
                  <a:pt x="374" y="112"/>
                  <a:pt x="375" y="112"/>
                </a:cubicBezTo>
                <a:cubicBezTo>
                  <a:pt x="375" y="112"/>
                  <a:pt x="375" y="112"/>
                  <a:pt x="375" y="112"/>
                </a:cubicBezTo>
                <a:cubicBezTo>
                  <a:pt x="375" y="112"/>
                  <a:pt x="375" y="112"/>
                  <a:pt x="375" y="112"/>
                </a:cubicBezTo>
                <a:cubicBezTo>
                  <a:pt x="406" y="100"/>
                  <a:pt x="406" y="100"/>
                  <a:pt x="406" y="100"/>
                </a:cubicBezTo>
                <a:cubicBezTo>
                  <a:pt x="416" y="100"/>
                  <a:pt x="416" y="100"/>
                  <a:pt x="416" y="10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4" y="130"/>
                  <a:pt x="394" y="130"/>
                  <a:pt x="394" y="130"/>
                </a:cubicBezTo>
                <a:cubicBezTo>
                  <a:pt x="393" y="131"/>
                  <a:pt x="395" y="134"/>
                  <a:pt x="399" y="136"/>
                </a:cubicBezTo>
                <a:cubicBezTo>
                  <a:pt x="403" y="139"/>
                  <a:pt x="406" y="140"/>
                  <a:pt x="407" y="139"/>
                </a:cubicBezTo>
                <a:cubicBezTo>
                  <a:pt x="407" y="139"/>
                  <a:pt x="407" y="139"/>
                  <a:pt x="407" y="139"/>
                </a:cubicBezTo>
                <a:cubicBezTo>
                  <a:pt x="438" y="100"/>
                  <a:pt x="438" y="100"/>
                  <a:pt x="438" y="100"/>
                </a:cubicBezTo>
                <a:cubicBezTo>
                  <a:pt x="439" y="100"/>
                  <a:pt x="439" y="100"/>
                  <a:pt x="439" y="100"/>
                </a:cubicBezTo>
                <a:cubicBezTo>
                  <a:pt x="423" y="147"/>
                  <a:pt x="423" y="147"/>
                  <a:pt x="423" y="147"/>
                </a:cubicBezTo>
                <a:cubicBezTo>
                  <a:pt x="423" y="147"/>
                  <a:pt x="423" y="147"/>
                  <a:pt x="423" y="147"/>
                </a:cubicBezTo>
                <a:cubicBezTo>
                  <a:pt x="423" y="147"/>
                  <a:pt x="423" y="147"/>
                  <a:pt x="423" y="147"/>
                </a:cubicBezTo>
                <a:cubicBezTo>
                  <a:pt x="422" y="149"/>
                  <a:pt x="426" y="151"/>
                  <a:pt x="430" y="153"/>
                </a:cubicBezTo>
                <a:cubicBezTo>
                  <a:pt x="434" y="154"/>
                  <a:pt x="438" y="155"/>
                  <a:pt x="439" y="153"/>
                </a:cubicBezTo>
                <a:cubicBezTo>
                  <a:pt x="439" y="153"/>
                  <a:pt x="439" y="153"/>
                  <a:pt x="439" y="153"/>
                </a:cubicBezTo>
                <a:cubicBezTo>
                  <a:pt x="439" y="153"/>
                  <a:pt x="439" y="153"/>
                  <a:pt x="439" y="153"/>
                </a:cubicBezTo>
                <a:cubicBezTo>
                  <a:pt x="439" y="153"/>
                  <a:pt x="439" y="153"/>
                  <a:pt x="439" y="153"/>
                </a:cubicBezTo>
                <a:cubicBezTo>
                  <a:pt x="439" y="153"/>
                  <a:pt x="439" y="153"/>
                  <a:pt x="439" y="153"/>
                </a:cubicBezTo>
                <a:cubicBezTo>
                  <a:pt x="457" y="100"/>
                  <a:pt x="457" y="100"/>
                  <a:pt x="457" y="100"/>
                </a:cubicBezTo>
                <a:cubicBezTo>
                  <a:pt x="457" y="100"/>
                  <a:pt x="457" y="100"/>
                  <a:pt x="457" y="100"/>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59"/>
                  <a:pt x="457" y="159"/>
                  <a:pt x="457" y="159"/>
                </a:cubicBezTo>
                <a:cubicBezTo>
                  <a:pt x="457" y="160"/>
                  <a:pt x="461" y="161"/>
                  <a:pt x="466" y="161"/>
                </a:cubicBezTo>
                <a:cubicBezTo>
                  <a:pt x="471" y="161"/>
                  <a:pt x="474" y="160"/>
                  <a:pt x="475" y="159"/>
                </a:cubicBezTo>
                <a:cubicBezTo>
                  <a:pt x="475" y="159"/>
                  <a:pt x="475" y="159"/>
                  <a:pt x="475" y="159"/>
                </a:cubicBezTo>
                <a:cubicBezTo>
                  <a:pt x="475" y="159"/>
                  <a:pt x="475" y="159"/>
                  <a:pt x="475" y="159"/>
                </a:cubicBezTo>
                <a:cubicBezTo>
                  <a:pt x="475" y="159"/>
                  <a:pt x="475" y="159"/>
                  <a:pt x="475" y="159"/>
                </a:cubicBezTo>
                <a:cubicBezTo>
                  <a:pt x="475" y="159"/>
                  <a:pt x="475" y="159"/>
                  <a:pt x="475" y="159"/>
                </a:cubicBezTo>
                <a:cubicBezTo>
                  <a:pt x="475" y="100"/>
                  <a:pt x="475" y="100"/>
                  <a:pt x="475" y="100"/>
                </a:cubicBezTo>
                <a:cubicBezTo>
                  <a:pt x="481" y="100"/>
                  <a:pt x="481" y="100"/>
                  <a:pt x="481" y="100"/>
                </a:cubicBezTo>
                <a:cubicBezTo>
                  <a:pt x="481" y="88"/>
                  <a:pt x="481" y="88"/>
                  <a:pt x="481" y="88"/>
                </a:cubicBezTo>
                <a:cubicBezTo>
                  <a:pt x="412" y="88"/>
                  <a:pt x="412" y="88"/>
                  <a:pt x="412" y="88"/>
                </a:cubicBezTo>
                <a:cubicBezTo>
                  <a:pt x="412" y="84"/>
                  <a:pt x="412" y="84"/>
                  <a:pt x="412" y="84"/>
                </a:cubicBezTo>
                <a:cubicBezTo>
                  <a:pt x="481" y="84"/>
                  <a:pt x="481" y="84"/>
                  <a:pt x="481" y="84"/>
                </a:cubicBezTo>
                <a:cubicBezTo>
                  <a:pt x="481" y="80"/>
                  <a:pt x="481" y="80"/>
                  <a:pt x="481" y="80"/>
                </a:cubicBezTo>
                <a:cubicBezTo>
                  <a:pt x="456" y="80"/>
                  <a:pt x="456" y="80"/>
                  <a:pt x="456" y="80"/>
                </a:cubicBezTo>
                <a:cubicBezTo>
                  <a:pt x="456" y="80"/>
                  <a:pt x="456" y="80"/>
                  <a:pt x="456" y="80"/>
                </a:cubicBezTo>
                <a:cubicBezTo>
                  <a:pt x="411" y="80"/>
                  <a:pt x="411" y="80"/>
                  <a:pt x="411" y="80"/>
                </a:cubicBezTo>
                <a:cubicBezTo>
                  <a:pt x="404" y="79"/>
                  <a:pt x="386" y="75"/>
                  <a:pt x="374" y="63"/>
                </a:cubicBezTo>
                <a:cubicBezTo>
                  <a:pt x="357" y="46"/>
                  <a:pt x="357" y="34"/>
                  <a:pt x="357" y="34"/>
                </a:cubicBezTo>
                <a:cubicBezTo>
                  <a:pt x="354" y="34"/>
                  <a:pt x="354" y="34"/>
                  <a:pt x="354" y="34"/>
                </a:cubicBezTo>
                <a:cubicBezTo>
                  <a:pt x="354" y="80"/>
                  <a:pt x="354" y="80"/>
                  <a:pt x="354" y="80"/>
                </a:cubicBezTo>
                <a:cubicBezTo>
                  <a:pt x="350" y="80"/>
                  <a:pt x="350" y="80"/>
                  <a:pt x="350" y="80"/>
                </a:cubicBezTo>
                <a:cubicBezTo>
                  <a:pt x="350" y="34"/>
                  <a:pt x="350" y="34"/>
                  <a:pt x="350" y="34"/>
                </a:cubicBezTo>
                <a:cubicBezTo>
                  <a:pt x="344" y="34"/>
                  <a:pt x="344" y="34"/>
                  <a:pt x="344" y="34"/>
                </a:cubicBezTo>
                <a:cubicBezTo>
                  <a:pt x="344" y="80"/>
                  <a:pt x="344" y="80"/>
                  <a:pt x="344" y="80"/>
                </a:cubicBezTo>
                <a:cubicBezTo>
                  <a:pt x="279" y="80"/>
                  <a:pt x="279" y="80"/>
                  <a:pt x="279" y="80"/>
                </a:cubicBezTo>
                <a:cubicBezTo>
                  <a:pt x="279" y="82"/>
                  <a:pt x="279" y="82"/>
                  <a:pt x="279" y="82"/>
                </a:cubicBezTo>
                <a:cubicBezTo>
                  <a:pt x="244" y="82"/>
                  <a:pt x="244" y="82"/>
                  <a:pt x="244" y="82"/>
                </a:cubicBezTo>
                <a:cubicBezTo>
                  <a:pt x="241" y="62"/>
                  <a:pt x="225" y="46"/>
                  <a:pt x="205" y="43"/>
                </a:cubicBezTo>
                <a:cubicBezTo>
                  <a:pt x="205" y="4"/>
                  <a:pt x="205" y="4"/>
                  <a:pt x="205" y="4"/>
                </a:cubicBezTo>
                <a:cubicBezTo>
                  <a:pt x="207" y="4"/>
                  <a:pt x="207" y="4"/>
                  <a:pt x="207" y="4"/>
                </a:cubicBezTo>
                <a:cubicBezTo>
                  <a:pt x="207" y="0"/>
                  <a:pt x="207" y="0"/>
                  <a:pt x="207" y="0"/>
                </a:cubicBezTo>
                <a:cubicBezTo>
                  <a:pt x="187" y="0"/>
                  <a:pt x="187" y="0"/>
                  <a:pt x="187" y="0"/>
                </a:cubicBezTo>
                <a:cubicBezTo>
                  <a:pt x="187" y="4"/>
                  <a:pt x="187" y="4"/>
                  <a:pt x="187" y="4"/>
                </a:cubicBezTo>
                <a:cubicBezTo>
                  <a:pt x="190" y="4"/>
                  <a:pt x="190" y="4"/>
                  <a:pt x="190" y="4"/>
                </a:cubicBezTo>
                <a:cubicBezTo>
                  <a:pt x="190" y="43"/>
                  <a:pt x="190" y="43"/>
                  <a:pt x="190" y="43"/>
                </a:cubicBezTo>
                <a:cubicBezTo>
                  <a:pt x="188" y="43"/>
                  <a:pt x="187" y="43"/>
                  <a:pt x="186" y="43"/>
                </a:cubicBezTo>
                <a:cubicBezTo>
                  <a:pt x="171" y="8"/>
                  <a:pt x="171" y="8"/>
                  <a:pt x="171" y="8"/>
                </a:cubicBezTo>
                <a:cubicBezTo>
                  <a:pt x="173" y="7"/>
                  <a:pt x="173" y="7"/>
                  <a:pt x="173" y="7"/>
                </a:cubicBezTo>
                <a:cubicBezTo>
                  <a:pt x="173" y="7"/>
                  <a:pt x="173" y="7"/>
                  <a:pt x="173" y="7"/>
                </a:cubicBezTo>
                <a:cubicBezTo>
                  <a:pt x="172" y="3"/>
                  <a:pt x="172" y="3"/>
                  <a:pt x="172" y="3"/>
                </a:cubicBezTo>
                <a:cubicBezTo>
                  <a:pt x="154" y="11"/>
                  <a:pt x="154" y="11"/>
                  <a:pt x="154" y="11"/>
                </a:cubicBezTo>
                <a:cubicBezTo>
                  <a:pt x="155" y="15"/>
                  <a:pt x="155" y="15"/>
                  <a:pt x="155" y="15"/>
                </a:cubicBezTo>
                <a:cubicBezTo>
                  <a:pt x="157" y="14"/>
                  <a:pt x="157" y="14"/>
                  <a:pt x="157" y="14"/>
                </a:cubicBezTo>
                <a:cubicBezTo>
                  <a:pt x="172" y="49"/>
                  <a:pt x="172" y="49"/>
                  <a:pt x="172" y="49"/>
                </a:cubicBezTo>
                <a:cubicBezTo>
                  <a:pt x="171" y="49"/>
                  <a:pt x="170" y="50"/>
                  <a:pt x="169" y="51"/>
                </a:cubicBezTo>
                <a:cubicBezTo>
                  <a:pt x="142" y="24"/>
                  <a:pt x="142" y="24"/>
                  <a:pt x="142" y="24"/>
                </a:cubicBezTo>
                <a:cubicBezTo>
                  <a:pt x="144" y="23"/>
                  <a:pt x="144" y="23"/>
                  <a:pt x="144" y="23"/>
                </a:cubicBezTo>
                <a:cubicBezTo>
                  <a:pt x="144" y="23"/>
                  <a:pt x="144" y="23"/>
                  <a:pt x="144" y="23"/>
                </a:cubicBezTo>
                <a:cubicBezTo>
                  <a:pt x="141" y="20"/>
                  <a:pt x="141" y="20"/>
                  <a:pt x="141" y="20"/>
                </a:cubicBezTo>
                <a:cubicBezTo>
                  <a:pt x="127" y="34"/>
                  <a:pt x="127" y="34"/>
                  <a:pt x="127" y="34"/>
                </a:cubicBezTo>
                <a:cubicBezTo>
                  <a:pt x="130" y="37"/>
                  <a:pt x="130" y="37"/>
                  <a:pt x="130" y="37"/>
                </a:cubicBezTo>
                <a:cubicBezTo>
                  <a:pt x="132" y="35"/>
                  <a:pt x="132" y="35"/>
                  <a:pt x="132" y="35"/>
                </a:cubicBezTo>
                <a:cubicBezTo>
                  <a:pt x="158" y="61"/>
                  <a:pt x="158" y="61"/>
                  <a:pt x="158" y="61"/>
                </a:cubicBezTo>
                <a:cubicBezTo>
                  <a:pt x="157" y="62"/>
                  <a:pt x="157" y="63"/>
                  <a:pt x="156" y="64"/>
                </a:cubicBezTo>
                <a:cubicBezTo>
                  <a:pt x="122" y="51"/>
                  <a:pt x="122" y="51"/>
                  <a:pt x="122" y="51"/>
                </a:cubicBezTo>
                <a:cubicBezTo>
                  <a:pt x="123" y="48"/>
                  <a:pt x="123" y="48"/>
                  <a:pt x="123" y="48"/>
                </a:cubicBezTo>
                <a:cubicBezTo>
                  <a:pt x="123" y="48"/>
                  <a:pt x="123" y="48"/>
                  <a:pt x="123" y="48"/>
                </a:cubicBezTo>
                <a:cubicBezTo>
                  <a:pt x="119" y="47"/>
                  <a:pt x="119" y="47"/>
                  <a:pt x="119" y="47"/>
                </a:cubicBezTo>
                <a:cubicBezTo>
                  <a:pt x="112" y="65"/>
                  <a:pt x="112" y="65"/>
                  <a:pt x="112" y="65"/>
                </a:cubicBezTo>
                <a:cubicBezTo>
                  <a:pt x="116" y="66"/>
                  <a:pt x="116" y="66"/>
                  <a:pt x="116" y="66"/>
                </a:cubicBezTo>
                <a:cubicBezTo>
                  <a:pt x="116" y="64"/>
                  <a:pt x="116" y="64"/>
                  <a:pt x="116" y="64"/>
                </a:cubicBezTo>
                <a:cubicBezTo>
                  <a:pt x="150" y="78"/>
                  <a:pt x="150" y="78"/>
                  <a:pt x="150" y="78"/>
                </a:cubicBezTo>
                <a:cubicBezTo>
                  <a:pt x="150" y="79"/>
                  <a:pt x="149" y="81"/>
                  <a:pt x="149" y="82"/>
                </a:cubicBezTo>
                <a:cubicBezTo>
                  <a:pt x="110" y="82"/>
                  <a:pt x="110" y="82"/>
                  <a:pt x="110" y="82"/>
                </a:cubicBezTo>
                <a:cubicBezTo>
                  <a:pt x="110" y="80"/>
                  <a:pt x="110" y="80"/>
                  <a:pt x="110" y="80"/>
                </a:cubicBezTo>
                <a:cubicBezTo>
                  <a:pt x="68" y="80"/>
                  <a:pt x="68" y="80"/>
                  <a:pt x="68" y="80"/>
                </a:cubicBezTo>
                <a:cubicBezTo>
                  <a:pt x="68" y="80"/>
                  <a:pt x="68" y="80"/>
                  <a:pt x="67" y="80"/>
                </a:cubicBezTo>
                <a:cubicBezTo>
                  <a:pt x="63" y="80"/>
                  <a:pt x="59" y="84"/>
                  <a:pt x="59" y="89"/>
                </a:cubicBezTo>
                <a:cubicBezTo>
                  <a:pt x="59" y="89"/>
                  <a:pt x="59" y="89"/>
                  <a:pt x="59" y="89"/>
                </a:cubicBezTo>
                <a:cubicBezTo>
                  <a:pt x="59" y="98"/>
                  <a:pt x="59" y="98"/>
                  <a:pt x="59" y="98"/>
                </a:cubicBezTo>
                <a:cubicBezTo>
                  <a:pt x="59" y="98"/>
                  <a:pt x="59" y="98"/>
                  <a:pt x="59" y="98"/>
                </a:cubicBezTo>
                <a:cubicBezTo>
                  <a:pt x="59" y="266"/>
                  <a:pt x="59" y="266"/>
                  <a:pt x="59" y="266"/>
                </a:cubicBezTo>
                <a:cubicBezTo>
                  <a:pt x="59" y="266"/>
                  <a:pt x="59" y="266"/>
                  <a:pt x="59" y="266"/>
                </a:cubicBezTo>
                <a:cubicBezTo>
                  <a:pt x="59" y="277"/>
                  <a:pt x="59" y="277"/>
                  <a:pt x="59" y="277"/>
                </a:cubicBezTo>
                <a:cubicBezTo>
                  <a:pt x="59" y="277"/>
                  <a:pt x="59" y="277"/>
                  <a:pt x="59" y="277"/>
                </a:cubicBezTo>
                <a:cubicBezTo>
                  <a:pt x="59" y="282"/>
                  <a:pt x="63" y="286"/>
                  <a:pt x="67" y="286"/>
                </a:cubicBezTo>
                <a:cubicBezTo>
                  <a:pt x="68" y="286"/>
                  <a:pt x="68" y="286"/>
                  <a:pt x="68" y="286"/>
                </a:cubicBezTo>
                <a:cubicBezTo>
                  <a:pt x="108" y="286"/>
                  <a:pt x="108" y="286"/>
                  <a:pt x="108" y="286"/>
                </a:cubicBezTo>
                <a:cubicBezTo>
                  <a:pt x="108" y="286"/>
                  <a:pt x="108" y="286"/>
                  <a:pt x="108" y="286"/>
                </a:cubicBezTo>
                <a:cubicBezTo>
                  <a:pt x="185" y="286"/>
                  <a:pt x="185" y="286"/>
                  <a:pt x="185" y="286"/>
                </a:cubicBezTo>
                <a:cubicBezTo>
                  <a:pt x="185" y="286"/>
                  <a:pt x="185" y="286"/>
                  <a:pt x="185" y="286"/>
                </a:cubicBezTo>
                <a:cubicBezTo>
                  <a:pt x="187" y="286"/>
                  <a:pt x="187" y="286"/>
                  <a:pt x="187" y="286"/>
                </a:cubicBezTo>
                <a:cubicBezTo>
                  <a:pt x="187" y="307"/>
                  <a:pt x="187" y="307"/>
                  <a:pt x="187" y="307"/>
                </a:cubicBezTo>
                <a:cubicBezTo>
                  <a:pt x="185" y="307"/>
                  <a:pt x="185" y="307"/>
                  <a:pt x="185" y="307"/>
                </a:cubicBezTo>
                <a:cubicBezTo>
                  <a:pt x="185" y="307"/>
                  <a:pt x="185" y="307"/>
                  <a:pt x="185" y="307"/>
                </a:cubicBezTo>
                <a:cubicBezTo>
                  <a:pt x="153" y="307"/>
                  <a:pt x="153" y="307"/>
                  <a:pt x="153" y="307"/>
                </a:cubicBezTo>
                <a:cubicBezTo>
                  <a:pt x="153" y="307"/>
                  <a:pt x="153" y="307"/>
                  <a:pt x="153" y="307"/>
                </a:cubicBezTo>
                <a:cubicBezTo>
                  <a:pt x="148" y="307"/>
                  <a:pt x="145" y="310"/>
                  <a:pt x="145" y="315"/>
                </a:cubicBezTo>
                <a:cubicBezTo>
                  <a:pt x="145" y="315"/>
                  <a:pt x="145" y="315"/>
                  <a:pt x="145" y="315"/>
                </a:cubicBezTo>
                <a:cubicBezTo>
                  <a:pt x="145" y="326"/>
                  <a:pt x="145" y="326"/>
                  <a:pt x="145" y="326"/>
                </a:cubicBezTo>
                <a:cubicBezTo>
                  <a:pt x="145" y="326"/>
                  <a:pt x="145" y="326"/>
                  <a:pt x="145" y="326"/>
                </a:cubicBezTo>
                <a:cubicBezTo>
                  <a:pt x="145" y="351"/>
                  <a:pt x="145" y="351"/>
                  <a:pt x="145" y="351"/>
                </a:cubicBezTo>
                <a:cubicBezTo>
                  <a:pt x="86" y="351"/>
                  <a:pt x="86" y="351"/>
                  <a:pt x="86" y="351"/>
                </a:cubicBezTo>
                <a:cubicBezTo>
                  <a:pt x="87" y="400"/>
                  <a:pt x="87" y="400"/>
                  <a:pt x="87" y="400"/>
                </a:cubicBezTo>
                <a:cubicBezTo>
                  <a:pt x="103" y="418"/>
                  <a:pt x="103" y="418"/>
                  <a:pt x="103" y="418"/>
                </a:cubicBezTo>
                <a:cubicBezTo>
                  <a:pt x="103" y="451"/>
                  <a:pt x="103" y="451"/>
                  <a:pt x="103" y="451"/>
                </a:cubicBezTo>
                <a:cubicBezTo>
                  <a:pt x="122" y="459"/>
                  <a:pt x="122" y="459"/>
                  <a:pt x="122" y="459"/>
                </a:cubicBezTo>
                <a:cubicBezTo>
                  <a:pt x="122" y="505"/>
                  <a:pt x="122" y="505"/>
                  <a:pt x="122" y="505"/>
                </a:cubicBezTo>
                <a:cubicBezTo>
                  <a:pt x="38" y="520"/>
                  <a:pt x="7" y="539"/>
                  <a:pt x="4" y="540"/>
                </a:cubicBezTo>
                <a:cubicBezTo>
                  <a:pt x="0" y="540"/>
                  <a:pt x="19" y="543"/>
                  <a:pt x="46" y="556"/>
                </a:cubicBezTo>
                <a:cubicBezTo>
                  <a:pt x="80" y="572"/>
                  <a:pt x="76" y="581"/>
                  <a:pt x="76" y="581"/>
                </a:cubicBezTo>
                <a:cubicBezTo>
                  <a:pt x="76" y="581"/>
                  <a:pt x="135" y="543"/>
                  <a:pt x="263" y="520"/>
                </a:cubicBezTo>
                <a:cubicBezTo>
                  <a:pt x="330" y="508"/>
                  <a:pt x="451" y="503"/>
                  <a:pt x="495" y="512"/>
                </a:cubicBezTo>
                <a:cubicBezTo>
                  <a:pt x="495" y="512"/>
                  <a:pt x="461" y="504"/>
                  <a:pt x="413" y="497"/>
                </a:cubicBezTo>
                <a:close/>
              </a:path>
            </a:pathLst>
          </a:custGeom>
          <a:solidFill>
            <a:srgbClr val="003778"/>
          </a:solidFill>
          <a:ln>
            <a:noFill/>
          </a:ln>
        </p:spPr>
        <p:txBody>
          <a:bodyPr vert="horz" wrap="square" lIns="91440" tIns="45720" rIns="91440" bIns="45720" numCol="1" anchor="t" anchorCtr="0" compatLnSpc="1">
            <a:prstTxWarp prst="textNoShape">
              <a:avLst/>
            </a:prstTxWarp>
          </a:bodyPr>
          <a:lstStyle/>
          <a:p>
            <a:endParaRPr lang="zh-CN" altLang="en-US" dirty="0"/>
          </a:p>
        </p:txBody>
      </p:sp>
      <p:cxnSp>
        <p:nvCxnSpPr>
          <p:cNvPr id="16" name="直接连接符 15">
            <a:extLst>
              <a:ext uri="{FF2B5EF4-FFF2-40B4-BE49-F238E27FC236}">
                <a16:creationId xmlns:a16="http://schemas.microsoft.com/office/drawing/2014/main" id="{37B9A614-BC4E-4B23-B9D1-2B209AB0743B}"/>
              </a:ext>
            </a:extLst>
          </p:cNvPr>
          <p:cNvCxnSpPr>
            <a:cxnSpLocks/>
          </p:cNvCxnSpPr>
          <p:nvPr userDrawn="1"/>
        </p:nvCxnSpPr>
        <p:spPr>
          <a:xfrm>
            <a:off x="659130" y="1027048"/>
            <a:ext cx="10864850" cy="0"/>
          </a:xfrm>
          <a:prstGeom prst="line">
            <a:avLst/>
          </a:prstGeom>
          <a:ln cap="rnd">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0" name="组合 9">
            <a:extLst>
              <a:ext uri="{FF2B5EF4-FFF2-40B4-BE49-F238E27FC236}">
                <a16:creationId xmlns:a16="http://schemas.microsoft.com/office/drawing/2014/main" id="{CA55B20A-4598-4B45-8FA8-ABE47E818F9B}"/>
              </a:ext>
            </a:extLst>
          </p:cNvPr>
          <p:cNvGrpSpPr/>
          <p:nvPr userDrawn="1"/>
        </p:nvGrpSpPr>
        <p:grpSpPr>
          <a:xfrm>
            <a:off x="1243080" y="1702820"/>
            <a:ext cx="3038400" cy="2341146"/>
            <a:chOff x="1243693" y="1981257"/>
            <a:chExt cx="3038400" cy="2341146"/>
          </a:xfrm>
        </p:grpSpPr>
        <p:cxnSp>
          <p:nvCxnSpPr>
            <p:cNvPr id="14" name="直接连接符 13">
              <a:extLst>
                <a:ext uri="{FF2B5EF4-FFF2-40B4-BE49-F238E27FC236}">
                  <a16:creationId xmlns:a16="http://schemas.microsoft.com/office/drawing/2014/main" id="{6A948C93-EAEB-4D10-8DB2-E1655D38547C}"/>
                </a:ext>
              </a:extLst>
            </p:cNvPr>
            <p:cNvCxnSpPr>
              <a:cxnSpLocks/>
            </p:cNvCxnSpPr>
            <p:nvPr/>
          </p:nvCxnSpPr>
          <p:spPr>
            <a:xfrm>
              <a:off x="237671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80F16B89-D5A5-4C23-BFB1-1BEA14DE561A}"/>
                </a:ext>
              </a:extLst>
            </p:cNvPr>
            <p:cNvSpPr txBox="1"/>
            <p:nvPr/>
          </p:nvSpPr>
          <p:spPr>
            <a:xfrm>
              <a:off x="2160396"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模板作者</a:t>
              </a:r>
            </a:p>
          </p:txBody>
        </p:sp>
        <p:sp>
          <p:nvSpPr>
            <p:cNvPr id="17" name="文本框 16">
              <a:extLst>
                <a:ext uri="{FF2B5EF4-FFF2-40B4-BE49-F238E27FC236}">
                  <a16:creationId xmlns:a16="http://schemas.microsoft.com/office/drawing/2014/main" id="{7C8FAFED-B307-42DD-A013-5E41E551CA15}"/>
                </a:ext>
              </a:extLst>
            </p:cNvPr>
            <p:cNvSpPr txBox="1"/>
            <p:nvPr/>
          </p:nvSpPr>
          <p:spPr>
            <a:xfrm>
              <a:off x="1243693" y="2823851"/>
              <a:ext cx="3038400" cy="1498552"/>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作者：王志浩</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中国石油大学</a:t>
              </a:r>
              <a:r>
                <a:rPr lang="en-US" altLang="zh-CN" dirty="0">
                  <a:solidFill>
                    <a:schemeClr val="tx1">
                      <a:lumMod val="85000"/>
                      <a:lumOff val="15000"/>
                    </a:schemeClr>
                  </a:solidFill>
                </a:rPr>
                <a:t>(</a:t>
              </a:r>
              <a:r>
                <a:rPr lang="zh-CN" altLang="en-US" dirty="0">
                  <a:solidFill>
                    <a:schemeClr val="tx1">
                      <a:lumMod val="85000"/>
                      <a:lumOff val="15000"/>
                    </a:schemeClr>
                  </a:solidFill>
                </a:rPr>
                <a:t>华东</a:t>
              </a:r>
              <a:r>
                <a:rPr lang="en-US" altLang="zh-CN" dirty="0">
                  <a:solidFill>
                    <a:schemeClr val="tx1">
                      <a:lumMod val="85000"/>
                      <a:lumOff val="15000"/>
                    </a:schemeClr>
                  </a:solidFill>
                </a:rPr>
                <a:t>) </a:t>
              </a:r>
            </a:p>
            <a:p>
              <a:pPr algn="ctr">
                <a:lnSpc>
                  <a:spcPct val="130000"/>
                </a:lnSpc>
              </a:pPr>
              <a:r>
                <a:rPr lang="zh-CN" altLang="en-US" dirty="0">
                  <a:solidFill>
                    <a:schemeClr val="tx1">
                      <a:lumMod val="85000"/>
                      <a:lumOff val="15000"/>
                    </a:schemeClr>
                  </a:solidFill>
                </a:rPr>
                <a:t>计算机科学与技术</a:t>
              </a:r>
              <a:r>
                <a:rPr lang="en-US" altLang="zh-CN" dirty="0">
                  <a:solidFill>
                    <a:schemeClr val="tx1">
                      <a:lumMod val="85000"/>
                      <a:lumOff val="15000"/>
                    </a:schemeClr>
                  </a:solidFill>
                </a:rPr>
                <a:t>(</a:t>
              </a:r>
              <a:r>
                <a:rPr lang="zh-CN" altLang="en-US" dirty="0">
                  <a:solidFill>
                    <a:schemeClr val="tx1">
                      <a:lumMod val="85000"/>
                      <a:lumOff val="15000"/>
                    </a:schemeClr>
                  </a:solidFill>
                </a:rPr>
                <a:t>实验</a:t>
              </a:r>
              <a:r>
                <a:rPr lang="en-US" altLang="zh-CN" dirty="0">
                  <a:solidFill>
                    <a:schemeClr val="tx1">
                      <a:lumMod val="85000"/>
                      <a:lumOff val="15000"/>
                    </a:schemeClr>
                  </a:solidFill>
                </a:rPr>
                <a:t>)</a:t>
              </a:r>
            </a:p>
            <a:p>
              <a:pPr algn="ctr">
                <a:lnSpc>
                  <a:spcPct val="130000"/>
                </a:lnSpc>
              </a:pPr>
              <a:r>
                <a:rPr lang="en-US" altLang="zh-CN" dirty="0">
                  <a:solidFill>
                    <a:schemeClr val="tx1">
                      <a:lumMod val="85000"/>
                      <a:lumOff val="15000"/>
                    </a:schemeClr>
                  </a:solidFill>
                </a:rPr>
                <a:t>20XX</a:t>
              </a:r>
              <a:r>
                <a:rPr lang="zh-CN" altLang="en-US" dirty="0">
                  <a:solidFill>
                    <a:schemeClr val="tx1">
                      <a:lumMod val="85000"/>
                      <a:lumOff val="15000"/>
                    </a:schemeClr>
                  </a:solidFill>
                </a:rPr>
                <a:t>级</a:t>
              </a:r>
            </a:p>
          </p:txBody>
        </p:sp>
      </p:grpSp>
      <p:cxnSp>
        <p:nvCxnSpPr>
          <p:cNvPr id="18" name="直接连接符 17">
            <a:extLst>
              <a:ext uri="{FF2B5EF4-FFF2-40B4-BE49-F238E27FC236}">
                <a16:creationId xmlns:a16="http://schemas.microsoft.com/office/drawing/2014/main" id="{A32693B7-3E3E-4A57-9E6A-2D909D169240}"/>
              </a:ext>
            </a:extLst>
          </p:cNvPr>
          <p:cNvCxnSpPr>
            <a:cxnSpLocks/>
          </p:cNvCxnSpPr>
          <p:nvPr userDrawn="1"/>
        </p:nvCxnSpPr>
        <p:spPr>
          <a:xfrm>
            <a:off x="442914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19" name="组合 18">
            <a:extLst>
              <a:ext uri="{FF2B5EF4-FFF2-40B4-BE49-F238E27FC236}">
                <a16:creationId xmlns:a16="http://schemas.microsoft.com/office/drawing/2014/main" id="{3E9B82AC-1ED8-42CD-A976-4B0E6190A349}"/>
              </a:ext>
            </a:extLst>
          </p:cNvPr>
          <p:cNvGrpSpPr/>
          <p:nvPr userDrawn="1"/>
        </p:nvGrpSpPr>
        <p:grpSpPr>
          <a:xfrm>
            <a:off x="4576800" y="1702820"/>
            <a:ext cx="3038400" cy="1981047"/>
            <a:chOff x="4577413" y="1981257"/>
            <a:chExt cx="3038400" cy="1981047"/>
          </a:xfrm>
        </p:grpSpPr>
        <p:cxnSp>
          <p:nvCxnSpPr>
            <p:cNvPr id="20" name="直接连接符 19">
              <a:extLst>
                <a:ext uri="{FF2B5EF4-FFF2-40B4-BE49-F238E27FC236}">
                  <a16:creationId xmlns:a16="http://schemas.microsoft.com/office/drawing/2014/main" id="{571EC9CF-A728-435F-AD70-85A2DAAC3D0E}"/>
                </a:ext>
              </a:extLst>
            </p:cNvPr>
            <p:cNvCxnSpPr>
              <a:cxnSpLocks/>
            </p:cNvCxnSpPr>
            <p:nvPr/>
          </p:nvCxnSpPr>
          <p:spPr>
            <a:xfrm>
              <a:off x="5710434"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7994B606-91AB-45A3-8EC9-25A812F1C744}"/>
                </a:ext>
              </a:extLst>
            </p:cNvPr>
            <p:cNvSpPr txBox="1"/>
            <p:nvPr/>
          </p:nvSpPr>
          <p:spPr>
            <a:xfrm>
              <a:off x="5494116"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特别感谢</a:t>
              </a:r>
            </a:p>
          </p:txBody>
        </p:sp>
        <p:sp>
          <p:nvSpPr>
            <p:cNvPr id="22" name="文本框 21">
              <a:extLst>
                <a:ext uri="{FF2B5EF4-FFF2-40B4-BE49-F238E27FC236}">
                  <a16:creationId xmlns:a16="http://schemas.microsoft.com/office/drawing/2014/main" id="{95D00589-01B3-4BC6-AAC4-78F4A505D451}"/>
                </a:ext>
              </a:extLst>
            </p:cNvPr>
            <p:cNvSpPr txBox="1"/>
            <p:nvPr/>
          </p:nvSpPr>
          <p:spPr>
            <a:xfrm>
              <a:off x="4577413" y="2823851"/>
              <a:ext cx="3038400" cy="1138453"/>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图片素材：</a:t>
              </a:r>
              <a:r>
                <a:rPr lang="en-US" altLang="zh-CN" dirty="0">
                  <a:solidFill>
                    <a:schemeClr val="tx1">
                      <a:lumMod val="85000"/>
                      <a:lumOff val="15000"/>
                    </a:schemeClr>
                  </a:solidFill>
                </a:rPr>
                <a:t>@</a:t>
              </a:r>
              <a:r>
                <a:rPr lang="zh-CN" altLang="en-US" dirty="0">
                  <a:solidFill>
                    <a:schemeClr val="tx1">
                      <a:lumMod val="85000"/>
                      <a:lumOff val="15000"/>
                    </a:schemeClr>
                  </a:solidFill>
                </a:rPr>
                <a:t>图说石大</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主办方：秋叶</a:t>
              </a:r>
              <a:r>
                <a:rPr lang="en-US" altLang="zh-CN" dirty="0">
                  <a:solidFill>
                    <a:schemeClr val="tx1">
                      <a:lumMod val="85000"/>
                      <a:lumOff val="15000"/>
                    </a:schemeClr>
                  </a:solidFill>
                </a:rPr>
                <a:t>PPT</a:t>
              </a:r>
            </a:p>
            <a:p>
              <a:pPr algn="ctr">
                <a:lnSpc>
                  <a:spcPct val="130000"/>
                </a:lnSpc>
              </a:pPr>
              <a:r>
                <a:rPr lang="zh-CN" altLang="en-US" dirty="0">
                  <a:solidFill>
                    <a:schemeClr val="tx1">
                      <a:lumMod val="85000"/>
                      <a:lumOff val="15000"/>
                    </a:schemeClr>
                  </a:solidFill>
                </a:rPr>
                <a:t>指导老师：老秦、伟崇</a:t>
              </a:r>
            </a:p>
          </p:txBody>
        </p:sp>
      </p:grpSp>
      <p:grpSp>
        <p:nvGrpSpPr>
          <p:cNvPr id="23" name="组合 22">
            <a:extLst>
              <a:ext uri="{FF2B5EF4-FFF2-40B4-BE49-F238E27FC236}">
                <a16:creationId xmlns:a16="http://schemas.microsoft.com/office/drawing/2014/main" id="{5CF7B87C-BE10-495D-8CB5-A6D3424CAA1D}"/>
              </a:ext>
            </a:extLst>
          </p:cNvPr>
          <p:cNvGrpSpPr/>
          <p:nvPr userDrawn="1"/>
        </p:nvGrpSpPr>
        <p:grpSpPr>
          <a:xfrm>
            <a:off x="7910519" y="1702820"/>
            <a:ext cx="3037175" cy="2341146"/>
            <a:chOff x="7911132" y="1981257"/>
            <a:chExt cx="3037175" cy="2341146"/>
          </a:xfrm>
        </p:grpSpPr>
        <p:cxnSp>
          <p:nvCxnSpPr>
            <p:cNvPr id="24" name="直接连接符 23">
              <a:extLst>
                <a:ext uri="{FF2B5EF4-FFF2-40B4-BE49-F238E27FC236}">
                  <a16:creationId xmlns:a16="http://schemas.microsoft.com/office/drawing/2014/main" id="{1CD016F4-00CB-45F4-AB20-03D1C413961A}"/>
                </a:ext>
              </a:extLst>
            </p:cNvPr>
            <p:cNvCxnSpPr>
              <a:cxnSpLocks/>
            </p:cNvCxnSpPr>
            <p:nvPr/>
          </p:nvCxnSpPr>
          <p:spPr>
            <a:xfrm>
              <a:off x="9043540" y="2585247"/>
              <a:ext cx="772358"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47FA3DF4-10E8-4D21-9940-E108C0700E88}"/>
                </a:ext>
              </a:extLst>
            </p:cNvPr>
            <p:cNvSpPr txBox="1"/>
            <p:nvPr/>
          </p:nvSpPr>
          <p:spPr>
            <a:xfrm>
              <a:off x="8827222" y="1981257"/>
              <a:ext cx="1204995" cy="400110"/>
            </a:xfrm>
            <a:prstGeom prst="rect">
              <a:avLst/>
            </a:prstGeom>
            <a:noFill/>
          </p:spPr>
          <p:txBody>
            <a:bodyPr wrap="square" lIns="90000" rtlCol="0">
              <a:spAutoFit/>
            </a:bodyPr>
            <a:lstStyle/>
            <a:p>
              <a:pPr algn="ctr"/>
              <a:r>
                <a:rPr lang="zh-CN" altLang="en-US" sz="2000" b="1" dirty="0">
                  <a:solidFill>
                    <a:schemeClr val="accent1"/>
                  </a:solidFill>
                  <a:latin typeface="+mj-ea"/>
                  <a:ea typeface="+mj-ea"/>
                </a:rPr>
                <a:t>版权说明</a:t>
              </a:r>
            </a:p>
          </p:txBody>
        </p:sp>
        <p:sp>
          <p:nvSpPr>
            <p:cNvPr id="26" name="文本框 25">
              <a:extLst>
                <a:ext uri="{FF2B5EF4-FFF2-40B4-BE49-F238E27FC236}">
                  <a16:creationId xmlns:a16="http://schemas.microsoft.com/office/drawing/2014/main" id="{F3943D6F-8123-4A79-B73D-FA5608A15BF2}"/>
                </a:ext>
              </a:extLst>
            </p:cNvPr>
            <p:cNvSpPr txBox="1"/>
            <p:nvPr/>
          </p:nvSpPr>
          <p:spPr>
            <a:xfrm>
              <a:off x="7911132" y="2823851"/>
              <a:ext cx="3037175" cy="1498552"/>
            </a:xfrm>
            <a:prstGeom prst="rect">
              <a:avLst/>
            </a:prstGeom>
            <a:noFill/>
          </p:spPr>
          <p:txBody>
            <a:bodyPr wrap="square" lIns="90000" rtlCol="0">
              <a:spAutoFit/>
            </a:bodyPr>
            <a:lstStyle/>
            <a:p>
              <a:pPr algn="ctr">
                <a:lnSpc>
                  <a:spcPct val="130000"/>
                </a:lnSpc>
              </a:pPr>
              <a:r>
                <a:rPr lang="zh-CN" altLang="en-US" dirty="0">
                  <a:solidFill>
                    <a:schemeClr val="tx1">
                      <a:lumMod val="85000"/>
                      <a:lumOff val="15000"/>
                    </a:schemeClr>
                  </a:solidFill>
                </a:rPr>
                <a:t>本套模板为</a:t>
              </a:r>
              <a:r>
                <a:rPr lang="zh-CN" altLang="en-US" b="1" dirty="0">
                  <a:solidFill>
                    <a:schemeClr val="tx1">
                      <a:lumMod val="85000"/>
                      <a:lumOff val="15000"/>
                    </a:schemeClr>
                  </a:solidFill>
                  <a:latin typeface="+mj-ea"/>
                  <a:ea typeface="+mj-ea"/>
                </a:rPr>
                <a:t>公益性质</a:t>
              </a:r>
              <a:endParaRPr lang="en-US" altLang="zh-CN" b="1" dirty="0">
                <a:solidFill>
                  <a:schemeClr val="tx1">
                    <a:lumMod val="85000"/>
                    <a:lumOff val="15000"/>
                  </a:schemeClr>
                </a:solidFill>
                <a:latin typeface="+mj-ea"/>
                <a:ea typeface="+mj-ea"/>
              </a:endParaRPr>
            </a:p>
            <a:p>
              <a:pPr algn="ctr">
                <a:lnSpc>
                  <a:spcPct val="130000"/>
                </a:lnSpc>
              </a:pPr>
              <a:r>
                <a:rPr lang="zh-CN" altLang="en-US" b="1" dirty="0">
                  <a:solidFill>
                    <a:schemeClr val="tx1">
                      <a:lumMod val="85000"/>
                      <a:lumOff val="15000"/>
                    </a:schemeClr>
                  </a:solidFill>
                  <a:latin typeface="+mj-ea"/>
                  <a:ea typeface="+mj-ea"/>
                </a:rPr>
                <a:t>免费</a:t>
              </a:r>
              <a:r>
                <a:rPr lang="zh-CN" altLang="en-US" dirty="0">
                  <a:solidFill>
                    <a:schemeClr val="tx1">
                      <a:lumMod val="85000"/>
                      <a:lumOff val="15000"/>
                    </a:schemeClr>
                  </a:solidFill>
                </a:rPr>
                <a:t>赠与学校师生使用</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盈利行为请勿相信</a:t>
              </a:r>
              <a:endParaRPr lang="en-US" altLang="zh-CN" dirty="0">
                <a:solidFill>
                  <a:schemeClr val="tx1">
                    <a:lumMod val="85000"/>
                    <a:lumOff val="15000"/>
                  </a:schemeClr>
                </a:solidFill>
              </a:endParaRPr>
            </a:p>
            <a:p>
              <a:pPr algn="ctr">
                <a:lnSpc>
                  <a:spcPct val="130000"/>
                </a:lnSpc>
              </a:pPr>
              <a:r>
                <a:rPr lang="zh-CN" altLang="en-US" dirty="0">
                  <a:solidFill>
                    <a:schemeClr val="tx1">
                      <a:lumMod val="85000"/>
                      <a:lumOff val="15000"/>
                    </a:schemeClr>
                  </a:solidFill>
                </a:rPr>
                <a:t>商用请注意图片和字体版权</a:t>
              </a:r>
            </a:p>
          </p:txBody>
        </p:sp>
      </p:grpSp>
      <p:cxnSp>
        <p:nvCxnSpPr>
          <p:cNvPr id="27" name="直接连接符 26">
            <a:extLst>
              <a:ext uri="{FF2B5EF4-FFF2-40B4-BE49-F238E27FC236}">
                <a16:creationId xmlns:a16="http://schemas.microsoft.com/office/drawing/2014/main" id="{852A774F-77AE-4E40-892A-662B549BD88D}"/>
              </a:ext>
            </a:extLst>
          </p:cNvPr>
          <p:cNvCxnSpPr>
            <a:cxnSpLocks/>
          </p:cNvCxnSpPr>
          <p:nvPr userDrawn="1"/>
        </p:nvCxnSpPr>
        <p:spPr>
          <a:xfrm>
            <a:off x="7762860" y="1863214"/>
            <a:ext cx="0" cy="2020359"/>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28" name="组合 27">
            <a:extLst>
              <a:ext uri="{FF2B5EF4-FFF2-40B4-BE49-F238E27FC236}">
                <a16:creationId xmlns:a16="http://schemas.microsoft.com/office/drawing/2014/main" id="{B78A9C43-B1F0-4871-8803-40E61D9245B7}"/>
              </a:ext>
            </a:extLst>
          </p:cNvPr>
          <p:cNvGrpSpPr/>
          <p:nvPr userDrawn="1"/>
        </p:nvGrpSpPr>
        <p:grpSpPr>
          <a:xfrm>
            <a:off x="3179324" y="4339865"/>
            <a:ext cx="6852280" cy="1560741"/>
            <a:chOff x="3179937" y="4561006"/>
            <a:chExt cx="6852280" cy="1560741"/>
          </a:xfrm>
        </p:grpSpPr>
        <p:pic>
          <p:nvPicPr>
            <p:cNvPr id="29" name="图片 28">
              <a:extLst>
                <a:ext uri="{FF2B5EF4-FFF2-40B4-BE49-F238E27FC236}">
                  <a16:creationId xmlns:a16="http://schemas.microsoft.com/office/drawing/2014/main" id="{3BC3CEC8-A8CA-492A-9C53-885E1D31452F}"/>
                </a:ext>
              </a:extLst>
            </p:cNvPr>
            <p:cNvPicPr>
              <a:picLocks noChangeAspect="1"/>
            </p:cNvPicPr>
            <p:nvPr/>
          </p:nvPicPr>
          <p:blipFill rotWithShape="1">
            <a:blip r:embed="rId2">
              <a:extLst>
                <a:ext uri="{28A0092B-C50C-407E-A947-70E740481C1C}">
                  <a14:useLocalDpi xmlns:a14="http://schemas.microsoft.com/office/drawing/2010/main" val="0"/>
                </a:ext>
              </a:extLst>
            </a:blip>
            <a:srcRect b="18818"/>
            <a:stretch/>
          </p:blipFill>
          <p:spPr>
            <a:xfrm>
              <a:off x="3179937" y="4561006"/>
              <a:ext cx="1402932" cy="1560741"/>
            </a:xfrm>
            <a:prstGeom prst="rect">
              <a:avLst/>
            </a:prstGeom>
          </p:spPr>
        </p:pic>
        <p:sp>
          <p:nvSpPr>
            <p:cNvPr id="30" name="文本框 29">
              <a:extLst>
                <a:ext uri="{FF2B5EF4-FFF2-40B4-BE49-F238E27FC236}">
                  <a16:creationId xmlns:a16="http://schemas.microsoft.com/office/drawing/2014/main" id="{454B9E16-CD56-4094-8AB3-69239A0961C2}"/>
                </a:ext>
              </a:extLst>
            </p:cNvPr>
            <p:cNvSpPr txBox="1"/>
            <p:nvPr/>
          </p:nvSpPr>
          <p:spPr>
            <a:xfrm>
              <a:off x="4934551" y="4772150"/>
              <a:ext cx="5097666" cy="1138453"/>
            </a:xfrm>
            <a:prstGeom prst="rect">
              <a:avLst/>
            </a:prstGeom>
            <a:noFill/>
          </p:spPr>
          <p:txBody>
            <a:bodyPr wrap="square" rtlCol="0">
              <a:spAutoFit/>
            </a:bodyPr>
            <a:lstStyle/>
            <a:p>
              <a:pPr>
                <a:lnSpc>
                  <a:spcPct val="130000"/>
                </a:lnSpc>
              </a:pPr>
              <a:r>
                <a:rPr lang="zh-CN" altLang="en-US" dirty="0"/>
                <a:t>有什么想对作者说的吗</a:t>
              </a:r>
              <a:endParaRPr lang="en-US" altLang="zh-CN" dirty="0"/>
            </a:p>
            <a:p>
              <a:pPr>
                <a:lnSpc>
                  <a:spcPct val="130000"/>
                </a:lnSpc>
              </a:pPr>
              <a:r>
                <a:rPr lang="zh-CN" altLang="en-US" dirty="0"/>
                <a:t>对模板还有更好的建议或者使用方面的困惑吗</a:t>
              </a:r>
              <a:endParaRPr lang="en-US" altLang="zh-CN" dirty="0"/>
            </a:p>
            <a:p>
              <a:pPr>
                <a:lnSpc>
                  <a:spcPct val="130000"/>
                </a:lnSpc>
              </a:pPr>
              <a:r>
                <a:rPr lang="zh-CN" altLang="en-US" dirty="0"/>
                <a:t>欢迎加入模板公测</a:t>
              </a:r>
              <a:r>
                <a:rPr lang="en-US" altLang="zh-CN" dirty="0"/>
                <a:t>QQ</a:t>
              </a:r>
              <a:r>
                <a:rPr lang="zh-CN" altLang="en-US" dirty="0"/>
                <a:t>群</a:t>
              </a:r>
              <a:r>
                <a:rPr lang="en-US" altLang="zh-CN" dirty="0"/>
                <a:t>~(</a:t>
              </a:r>
              <a:r>
                <a:rPr lang="zh-CN" altLang="en-US" dirty="0"/>
                <a:t>群号：</a:t>
              </a:r>
              <a:r>
                <a:rPr lang="en-US" altLang="zh-CN" dirty="0"/>
                <a:t>521252309)</a:t>
              </a:r>
              <a:endParaRPr lang="zh-CN" altLang="en-US" dirty="0"/>
            </a:p>
          </p:txBody>
        </p:sp>
      </p:grpSp>
      <p:pic>
        <p:nvPicPr>
          <p:cNvPr id="3" name="图片 2">
            <a:extLst>
              <a:ext uri="{FF2B5EF4-FFF2-40B4-BE49-F238E27FC236}">
                <a16:creationId xmlns:a16="http://schemas.microsoft.com/office/drawing/2014/main" id="{8039FA89-3D58-056D-024F-E3133284901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42363" y="510378"/>
            <a:ext cx="1478829" cy="469908"/>
          </a:xfrm>
          <a:prstGeom prst="rect">
            <a:avLst/>
          </a:prstGeom>
        </p:spPr>
      </p:pic>
      <p:pic>
        <p:nvPicPr>
          <p:cNvPr id="6" name="图片 5">
            <a:extLst>
              <a:ext uri="{FF2B5EF4-FFF2-40B4-BE49-F238E27FC236}">
                <a16:creationId xmlns:a16="http://schemas.microsoft.com/office/drawing/2014/main" id="{42EC634E-2F08-8C4C-6452-AC066702066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54469" y="6492875"/>
            <a:ext cx="4249280" cy="384081"/>
          </a:xfrm>
          <a:prstGeom prst="rect">
            <a:avLst/>
          </a:prstGeom>
        </p:spPr>
      </p:pic>
      <p:pic>
        <p:nvPicPr>
          <p:cNvPr id="31" name="图片 30">
            <a:extLst>
              <a:ext uri="{FF2B5EF4-FFF2-40B4-BE49-F238E27FC236}">
                <a16:creationId xmlns:a16="http://schemas.microsoft.com/office/drawing/2014/main" id="{46F2AA6E-F9D0-8254-3BC0-08B46E5E5DD5}"/>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1179927" y="6453801"/>
            <a:ext cx="5151566" cy="475529"/>
          </a:xfrm>
          <a:prstGeom prst="rect">
            <a:avLst/>
          </a:prstGeom>
        </p:spPr>
      </p:pic>
    </p:spTree>
    <p:extLst>
      <p:ext uri="{BB962C8B-B14F-4D97-AF65-F5344CB8AC3E}">
        <p14:creationId xmlns:p14="http://schemas.microsoft.com/office/powerpoint/2010/main" val="17338922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10423325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jp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D8DA52A9-2D7F-4CFC-BEE6-313DF6F96983}"/>
              </a:ext>
            </a:extLst>
          </p:cNvPr>
          <p:cNvPicPr>
            <a:picLocks noChangeAspect="1"/>
          </p:cNvPicPr>
          <p:nvPr userDrawn="1"/>
        </p:nvPicPr>
        <p:blipFill>
          <a:blip r:embed="rId23">
            <a:extLs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2" name="标题占位符 1">
            <a:extLst>
              <a:ext uri="{FF2B5EF4-FFF2-40B4-BE49-F238E27FC236}">
                <a16:creationId xmlns:a16="http://schemas.microsoft.com/office/drawing/2014/main" id="{D529CD16-6B55-4C57-A3F2-7893436BF50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sp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C94C8FD-BEA5-4E0C-BF35-1699EC287C7F}"/>
              </a:ext>
            </a:extLst>
          </p:cNvPr>
          <p:cNvSpPr>
            <a:spLocks noGrp="1"/>
          </p:cNvSpPr>
          <p:nvPr>
            <p:ph type="body" idx="1"/>
          </p:nvPr>
        </p:nvSpPr>
        <p:spPr>
          <a:xfrm>
            <a:off x="838200" y="1825625"/>
            <a:ext cx="10515600" cy="4351338"/>
          </a:xfrm>
          <a:prstGeom prst="rect">
            <a:avLst/>
          </a:prstGeom>
        </p:spPr>
        <p:txBody>
          <a:bodyPr vert="horz" lIns="91440" tIns="45720" rIns="91440" bIns="45720" rtlCol="0">
            <a:sp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5D85989-BD0D-495F-A9D5-148F6D0E9F1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spAutoFit/>
          </a:bodyPr>
          <a:lstStyle>
            <a:lvl1pPr algn="l">
              <a:defRPr sz="1200">
                <a:solidFill>
                  <a:schemeClr val="tx1">
                    <a:tint val="75000"/>
                  </a:schemeClr>
                </a:solidFill>
              </a:defRPr>
            </a:lvl1pPr>
          </a:lstStyle>
          <a:p>
            <a:fld id="{BB87D1D0-11BC-4610-B275-571C8521F02E}" type="datetimeFigureOut">
              <a:rPr lang="zh-CN" altLang="en-US" smtClean="0"/>
              <a:t>2024/7/28</a:t>
            </a:fld>
            <a:endParaRPr lang="zh-CN" altLang="en-US"/>
          </a:p>
        </p:txBody>
      </p:sp>
      <p:sp>
        <p:nvSpPr>
          <p:cNvPr id="5" name="页脚占位符 4">
            <a:extLst>
              <a:ext uri="{FF2B5EF4-FFF2-40B4-BE49-F238E27FC236}">
                <a16:creationId xmlns:a16="http://schemas.microsoft.com/office/drawing/2014/main" id="{104185D7-CCA3-492C-9E18-AFC305FB2D9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spAutoFit/>
          </a:bodyP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6A02DE0-0246-4AEC-A42E-62C2253585D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spAutoFit/>
          </a:bodyPr>
          <a:lstStyle>
            <a:lvl1pPr algn="r">
              <a:defRPr sz="1200">
                <a:solidFill>
                  <a:schemeClr val="tx1">
                    <a:tint val="75000"/>
                  </a:schemeClr>
                </a:solidFill>
              </a:defRPr>
            </a:lvl1pPr>
          </a:lstStyle>
          <a:p>
            <a:fld id="{FD67563A-2BCF-4CDB-AAE4-8FFF0BA89BF6}" type="slidenum">
              <a:rPr lang="zh-CN" altLang="en-US" smtClean="0"/>
              <a:t>‹#›</a:t>
            </a:fld>
            <a:endParaRPr lang="zh-CN" altLang="en-US"/>
          </a:p>
        </p:txBody>
      </p:sp>
    </p:spTree>
    <p:extLst>
      <p:ext uri="{BB962C8B-B14F-4D97-AF65-F5344CB8AC3E}">
        <p14:creationId xmlns:p14="http://schemas.microsoft.com/office/powerpoint/2010/main" val="2185023398"/>
      </p:ext>
    </p:extLst>
  </p:cSld>
  <p:clrMap bg1="lt1" tx1="dk1" bg2="lt2" tx2="dk2" accent1="accent1" accent2="accent2" accent3="accent3" accent4="accent4" accent5="accent5" accent6="accent6" hlink="hlink" folHlink="folHlink"/>
  <p:sldLayoutIdLst>
    <p:sldLayoutId id="2147483649" r:id="rId1"/>
    <p:sldLayoutId id="2147483657" r:id="rId2"/>
    <p:sldLayoutId id="2147483666" r:id="rId3"/>
    <p:sldLayoutId id="2147483651" r:id="rId4"/>
    <p:sldLayoutId id="2147483658" r:id="rId5"/>
    <p:sldLayoutId id="2147483650" r:id="rId6"/>
    <p:sldLayoutId id="2147483660" r:id="rId7"/>
    <p:sldLayoutId id="2147483674" r:id="rId8"/>
    <p:sldLayoutId id="2147483655" r:id="rId9"/>
    <p:sldLayoutId id="2147483661" r:id="rId10"/>
    <p:sldLayoutId id="2147483667" r:id="rId11"/>
    <p:sldLayoutId id="2147483671" r:id="rId12"/>
    <p:sldLayoutId id="2147483670" r:id="rId13"/>
    <p:sldLayoutId id="2147483668" r:id="rId14"/>
    <p:sldLayoutId id="2147483669" r:id="rId15"/>
    <p:sldLayoutId id="2147483673" r:id="rId16"/>
    <p:sldLayoutId id="2147483663" r:id="rId17"/>
    <p:sldLayoutId id="2147483664" r:id="rId18"/>
    <p:sldLayoutId id="2147483665" r:id="rId19"/>
    <p:sldLayoutId id="2147483672" r:id="rId20"/>
    <p:sldLayoutId id="2147483675"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customXml" Target="../ink/ink1.xml"/><Relationship Id="rId1" Type="http://schemas.openxmlformats.org/officeDocument/2006/relationships/slideLayout" Target="../slideLayouts/slideLayout11.xml"/><Relationship Id="rId6" Type="http://schemas.openxmlformats.org/officeDocument/2006/relationships/image" Target="../media/image17.png"/><Relationship Id="rId5" Type="http://schemas.openxmlformats.org/officeDocument/2006/relationships/image" Target="../media/image16.gif"/><Relationship Id="rId4" Type="http://schemas.openxmlformats.org/officeDocument/2006/relationships/customXml" Target="../ink/ink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4.xml"/><Relationship Id="rId4" Type="http://schemas.openxmlformats.org/officeDocument/2006/relationships/image" Target="../media/image27.png"/></Relationships>
</file>

<file path=ppt/slides/_rels/slide19.xml.rels><?xml version="1.0" encoding="UTF-8" standalone="yes"?>
<Relationships xmlns="http://schemas.openxmlformats.org/package/2006/relationships"><Relationship Id="rId3" Type="http://schemas.openxmlformats.org/officeDocument/2006/relationships/image" Target="../media/image28.jpg"/><Relationship Id="rId2" Type="http://schemas.openxmlformats.org/officeDocument/2006/relationships/image" Target="../media/image16.png"/><Relationship Id="rId1" Type="http://schemas.openxmlformats.org/officeDocument/2006/relationships/slideLayout" Target="../slideLayouts/slideLayout14.xml"/><Relationship Id="rId5" Type="http://schemas.openxmlformats.org/officeDocument/2006/relationships/image" Target="../media/image30.png"/><Relationship Id="rId4" Type="http://schemas.openxmlformats.org/officeDocument/2006/relationships/image" Target="../media/image29.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8" Type="http://schemas.openxmlformats.org/officeDocument/2006/relationships/video" Target="../media/media8.mp4"/><Relationship Id="rId13" Type="http://schemas.openxmlformats.org/officeDocument/2006/relationships/image" Target="../media/image45.png"/><Relationship Id="rId3" Type="http://schemas.microsoft.com/office/2007/relationships/media" Target="../media/media6.mp4"/><Relationship Id="rId7" Type="http://schemas.microsoft.com/office/2007/relationships/media" Target="../media/media8.mp4"/><Relationship Id="rId12" Type="http://schemas.openxmlformats.org/officeDocument/2006/relationships/image" Target="../media/image44.png"/><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audio" Target="../media/media7.wav"/><Relationship Id="rId11" Type="http://schemas.openxmlformats.org/officeDocument/2006/relationships/image" Target="../media/image43.png"/><Relationship Id="rId5" Type="http://schemas.microsoft.com/office/2007/relationships/media" Target="../media/media7.wav"/><Relationship Id="rId10" Type="http://schemas.openxmlformats.org/officeDocument/2006/relationships/image" Target="../media/image42.png"/><Relationship Id="rId4" Type="http://schemas.openxmlformats.org/officeDocument/2006/relationships/video" Target="../media/media6.mp4"/><Relationship Id="rId9" Type="http://schemas.openxmlformats.org/officeDocument/2006/relationships/slideLayout" Target="../slideLayouts/slideLayout20.xml"/><Relationship Id="rId14" Type="http://schemas.openxmlformats.org/officeDocument/2006/relationships/image" Target="../media/image29.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48.jp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microsoft.com/office/2007/relationships/media" Target="../media/media2.mp4"/><Relationship Id="rId7" Type="http://schemas.openxmlformats.org/officeDocument/2006/relationships/slideLayout" Target="../slideLayouts/slideLayout18.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video" Target="../media/media3.mp4"/><Relationship Id="rId5" Type="http://schemas.microsoft.com/office/2007/relationships/media" Target="../media/media3.mp4"/><Relationship Id="rId10" Type="http://schemas.openxmlformats.org/officeDocument/2006/relationships/image" Target="../media/image10.png"/><Relationship Id="rId4" Type="http://schemas.openxmlformats.org/officeDocument/2006/relationships/video" Target="../media/media2.mp4"/><Relationship Id="rId9"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C58AE834-316A-4AFB-837C-994044880A80}"/>
              </a:ext>
            </a:extLst>
          </p:cNvPr>
          <p:cNvSpPr>
            <a:spLocks noGrp="1"/>
          </p:cNvSpPr>
          <p:nvPr>
            <p:ph type="ctrTitle"/>
          </p:nvPr>
        </p:nvSpPr>
        <p:spPr>
          <a:xfrm>
            <a:off x="2002546" y="2202354"/>
            <a:ext cx="8186902" cy="1043363"/>
          </a:xfrm>
        </p:spPr>
        <p:txBody>
          <a:bodyPr>
            <a:spAutoFit/>
          </a:bodyPr>
          <a:lstStyle/>
          <a:p>
            <a:r>
              <a:rPr lang="zh-CN" altLang="en-US" sz="3600" dirty="0"/>
              <a:t>基于大模型的高质量情感虚拟人</a:t>
            </a:r>
            <a:br>
              <a:rPr lang="en-US" altLang="zh-CN" sz="3600" dirty="0"/>
            </a:br>
            <a:r>
              <a:rPr lang="zh-CN" altLang="en-US" sz="3600" dirty="0"/>
              <a:t>系统</a:t>
            </a:r>
          </a:p>
        </p:txBody>
      </p:sp>
      <p:sp>
        <p:nvSpPr>
          <p:cNvPr id="3" name="副标题 2">
            <a:extLst>
              <a:ext uri="{FF2B5EF4-FFF2-40B4-BE49-F238E27FC236}">
                <a16:creationId xmlns:a16="http://schemas.microsoft.com/office/drawing/2014/main" id="{FC89192B-3A93-482D-A650-DD8BF4195EF0}"/>
              </a:ext>
            </a:extLst>
          </p:cNvPr>
          <p:cNvSpPr>
            <a:spLocks noGrp="1"/>
          </p:cNvSpPr>
          <p:nvPr>
            <p:ph type="subTitle" idx="4294967295"/>
          </p:nvPr>
        </p:nvSpPr>
        <p:spPr>
          <a:xfrm>
            <a:off x="1890264" y="3429000"/>
            <a:ext cx="9054229" cy="857671"/>
          </a:xfrm>
        </p:spPr>
        <p:txBody>
          <a:bodyPr wrap="square">
            <a:spAutoFit/>
          </a:bodyPr>
          <a:lstStyle/>
          <a:p>
            <a:pPr marL="0" indent="0">
              <a:buNone/>
            </a:pPr>
            <a:r>
              <a:rPr lang="en-US" altLang="zh-CN" sz="1800" b="1" dirty="0">
                <a:solidFill>
                  <a:schemeClr val="accent1"/>
                </a:solidFill>
                <a:effectLst/>
                <a:latin typeface="Cambria" panose="02040503050406030204" pitchFamily="18" charset="0"/>
                <a:ea typeface="宋体" panose="02010600030101010101" pitchFamily="2" charset="-122"/>
                <a:cs typeface="Times New Roman" panose="02020603050405020304" pitchFamily="18" charset="0"/>
              </a:rPr>
              <a:t>High-Quality Emotional Conversational Avatars Based on Large Language Models</a:t>
            </a:r>
            <a:endParaRPr lang="zh-CN" altLang="zh-CN" sz="1800" dirty="0">
              <a:solidFill>
                <a:schemeClr val="accent1"/>
              </a:solidFill>
              <a:effectLst/>
              <a:latin typeface="Cambria" panose="02040503050406030204" pitchFamily="18" charset="0"/>
              <a:ea typeface="宋体" panose="02010600030101010101" pitchFamily="2" charset="-122"/>
              <a:cs typeface="Times New Roman" panose="02020603050405020304" pitchFamily="18" charset="0"/>
            </a:endParaRPr>
          </a:p>
          <a:p>
            <a:endParaRPr lang="zh-CN" altLang="en-US" dirty="0"/>
          </a:p>
        </p:txBody>
      </p:sp>
      <p:sp>
        <p:nvSpPr>
          <p:cNvPr id="18" name="文本占位符 17">
            <a:extLst>
              <a:ext uri="{FF2B5EF4-FFF2-40B4-BE49-F238E27FC236}">
                <a16:creationId xmlns:a16="http://schemas.microsoft.com/office/drawing/2014/main" id="{44BBB5C7-1DDF-43C3-8E06-22C049A3C389}"/>
              </a:ext>
            </a:extLst>
          </p:cNvPr>
          <p:cNvSpPr>
            <a:spLocks noGrp="1"/>
          </p:cNvSpPr>
          <p:nvPr>
            <p:ph type="body" sz="quarter" idx="13"/>
          </p:nvPr>
        </p:nvSpPr>
        <p:spPr>
          <a:xfrm>
            <a:off x="3520595" y="3966583"/>
            <a:ext cx="5150803" cy="320088"/>
          </a:xfrm>
        </p:spPr>
        <p:txBody>
          <a:bodyPr>
            <a:spAutoFit/>
          </a:bodyPr>
          <a:lstStyle/>
          <a:p>
            <a:r>
              <a:rPr lang="zh-CN" altLang="en-US" sz="1600" dirty="0">
                <a:latin typeface="+mj-ea"/>
                <a:ea typeface="+mj-ea"/>
              </a:rPr>
              <a:t>指导老师： 答辩人：</a:t>
            </a:r>
          </a:p>
        </p:txBody>
      </p:sp>
      <p:sp>
        <p:nvSpPr>
          <p:cNvPr id="28" name="文本占位符 27">
            <a:extLst>
              <a:ext uri="{FF2B5EF4-FFF2-40B4-BE49-F238E27FC236}">
                <a16:creationId xmlns:a16="http://schemas.microsoft.com/office/drawing/2014/main" id="{090F191B-8340-4483-8359-B8067DB4CB6B}"/>
              </a:ext>
            </a:extLst>
          </p:cNvPr>
          <p:cNvSpPr>
            <a:spLocks noGrp="1"/>
          </p:cNvSpPr>
          <p:nvPr>
            <p:ph type="body" sz="quarter" idx="15"/>
          </p:nvPr>
        </p:nvSpPr>
        <p:spPr>
          <a:xfrm>
            <a:off x="4090020" y="6128885"/>
            <a:ext cx="4248721" cy="377026"/>
          </a:xfrm>
        </p:spPr>
        <p:txBody>
          <a:bodyPr>
            <a:spAutoFit/>
          </a:bodyPr>
          <a:lstStyle/>
          <a:p>
            <a:r>
              <a:rPr lang="zh-CN" altLang="en-US" sz="2000" b="1" dirty="0">
                <a:solidFill>
                  <a:schemeClr val="tx1"/>
                </a:solidFill>
                <a:latin typeface="华文行楷" panose="02010800040101010101" pitchFamily="2" charset="-122"/>
                <a:ea typeface="华文行楷" panose="02010800040101010101" pitchFamily="2" charset="-122"/>
              </a:rPr>
              <a:t>湖北大学计算机与信息工程学院</a:t>
            </a:r>
          </a:p>
        </p:txBody>
      </p:sp>
      <p:pic>
        <p:nvPicPr>
          <p:cNvPr id="8" name="图片 7">
            <a:extLst>
              <a:ext uri="{FF2B5EF4-FFF2-40B4-BE49-F238E27FC236}">
                <a16:creationId xmlns:a16="http://schemas.microsoft.com/office/drawing/2014/main" id="{73060718-A2CE-A394-4EE4-A901356D552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90020" y="6128885"/>
            <a:ext cx="330173" cy="320088"/>
          </a:xfrm>
          <a:prstGeom prst="rect">
            <a:avLst/>
          </a:prstGeom>
        </p:spPr>
      </p:pic>
    </p:spTree>
    <p:extLst>
      <p:ext uri="{BB962C8B-B14F-4D97-AF65-F5344CB8AC3E}">
        <p14:creationId xmlns:p14="http://schemas.microsoft.com/office/powerpoint/2010/main" val="32162200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F10B8FB-2273-41B7-8E1F-926DBE78890B}"/>
              </a:ext>
            </a:extLst>
          </p:cNvPr>
          <p:cNvSpPr>
            <a:spLocks noGrp="1"/>
          </p:cNvSpPr>
          <p:nvPr>
            <p:ph type="body" sz="quarter" idx="10"/>
          </p:nvPr>
        </p:nvSpPr>
        <p:spPr>
          <a:xfrm>
            <a:off x="5189256" y="2563373"/>
            <a:ext cx="2052792" cy="2031325"/>
          </a:xfrm>
        </p:spPr>
        <p:txBody>
          <a:bodyPr wrap="square">
            <a:spAutoFit/>
          </a:bodyPr>
          <a:lstStyle/>
          <a:p>
            <a:r>
              <a:rPr lang="en-US" altLang="zh-CN" sz="14000" dirty="0">
                <a:solidFill>
                  <a:srgbClr val="506972"/>
                </a:solidFill>
              </a:rPr>
              <a:t>02</a:t>
            </a:r>
            <a:endParaRPr lang="zh-CN" altLang="en-US" sz="14000" dirty="0">
              <a:solidFill>
                <a:srgbClr val="506972"/>
              </a:solidFill>
            </a:endParaRPr>
          </a:p>
        </p:txBody>
      </p:sp>
      <p:sp>
        <p:nvSpPr>
          <p:cNvPr id="7" name="矩形 6">
            <a:extLst>
              <a:ext uri="{FF2B5EF4-FFF2-40B4-BE49-F238E27FC236}">
                <a16:creationId xmlns:a16="http://schemas.microsoft.com/office/drawing/2014/main" id="{D820D1AB-7AB0-46B9-A544-5A22C9D2AD6A}"/>
              </a:ext>
            </a:extLst>
          </p:cNvPr>
          <p:cNvSpPr/>
          <p:nvPr/>
        </p:nvSpPr>
        <p:spPr>
          <a:xfrm>
            <a:off x="86868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矩形 7">
            <a:extLst>
              <a:ext uri="{FF2B5EF4-FFF2-40B4-BE49-F238E27FC236}">
                <a16:creationId xmlns:a16="http://schemas.microsoft.com/office/drawing/2014/main" id="{32D46A45-1469-4EBB-8A8D-82D3787D02BA}"/>
              </a:ext>
            </a:extLst>
          </p:cNvPr>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矩形 8">
            <a:extLst>
              <a:ext uri="{FF2B5EF4-FFF2-40B4-BE49-F238E27FC236}">
                <a16:creationId xmlns:a16="http://schemas.microsoft.com/office/drawing/2014/main" id="{62289554-1D42-469B-83B0-740899C01652}"/>
              </a:ext>
            </a:extLst>
          </p:cNvPr>
          <p:cNvSpPr/>
          <p:nvPr/>
        </p:nvSpPr>
        <p:spPr>
          <a:xfrm>
            <a:off x="107696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矩形 9">
            <a:extLst>
              <a:ext uri="{FF2B5EF4-FFF2-40B4-BE49-F238E27FC236}">
                <a16:creationId xmlns:a16="http://schemas.microsoft.com/office/drawing/2014/main" id="{0C5FF172-CB5F-43BB-81CB-9E1FFA866959}"/>
              </a:ext>
            </a:extLst>
          </p:cNvPr>
          <p:cNvSpPr/>
          <p:nvPr/>
        </p:nvSpPr>
        <p:spPr>
          <a:xfrm>
            <a:off x="127889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矩形 10">
            <a:extLst>
              <a:ext uri="{FF2B5EF4-FFF2-40B4-BE49-F238E27FC236}">
                <a16:creationId xmlns:a16="http://schemas.microsoft.com/office/drawing/2014/main" id="{6372E00D-D69E-4470-A41F-1819A83C2FA3}"/>
              </a:ext>
            </a:extLst>
          </p:cNvPr>
          <p:cNvSpPr/>
          <p:nvPr/>
        </p:nvSpPr>
        <p:spPr>
          <a:xfrm>
            <a:off x="148082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矩形 11">
            <a:extLst>
              <a:ext uri="{FF2B5EF4-FFF2-40B4-BE49-F238E27FC236}">
                <a16:creationId xmlns:a16="http://schemas.microsoft.com/office/drawing/2014/main" id="{D207B1B1-F689-46DE-956A-24EC1FBD99EA}"/>
              </a:ext>
            </a:extLst>
          </p:cNvPr>
          <p:cNvSpPr/>
          <p:nvPr/>
        </p:nvSpPr>
        <p:spPr>
          <a:xfrm>
            <a:off x="168275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4" name="标题 3">
            <a:extLst>
              <a:ext uri="{FF2B5EF4-FFF2-40B4-BE49-F238E27FC236}">
                <a16:creationId xmlns:a16="http://schemas.microsoft.com/office/drawing/2014/main" id="{08F21471-8099-40CB-23F8-99E338164720}"/>
              </a:ext>
            </a:extLst>
          </p:cNvPr>
          <p:cNvSpPr>
            <a:spLocks noGrp="1"/>
          </p:cNvSpPr>
          <p:nvPr>
            <p:ph type="title"/>
          </p:nvPr>
        </p:nvSpPr>
        <p:spPr>
          <a:xfrm>
            <a:off x="4744456" y="4594698"/>
            <a:ext cx="2881640" cy="341632"/>
          </a:xfrm>
        </p:spPr>
        <p:txBody>
          <a:bodyPr wrap="square">
            <a:spAutoFit/>
          </a:bodyPr>
          <a:lstStyle/>
          <a:p>
            <a:r>
              <a:rPr lang="zh-CN" altLang="en-US" sz="1800" b="1" dirty="0">
                <a:solidFill>
                  <a:srgbClr val="7030A0"/>
                </a:solidFill>
                <a:latin typeface="HP Simplified Light" panose="020B0404020204020204" pitchFamily="34" charset="0"/>
                <a:ea typeface="宋体" panose="02010600030101010101" pitchFamily="2" charset="-122"/>
              </a:rPr>
              <a:t>情感虚拟人算法研究与改进</a:t>
            </a:r>
          </a:p>
        </p:txBody>
      </p:sp>
      <p:sp>
        <p:nvSpPr>
          <p:cNvPr id="2" name="文本占位符 28">
            <a:extLst>
              <a:ext uri="{FF2B5EF4-FFF2-40B4-BE49-F238E27FC236}">
                <a16:creationId xmlns:a16="http://schemas.microsoft.com/office/drawing/2014/main" id="{F8B1B565-7BCD-ED2C-9738-45000881902A}"/>
              </a:ext>
            </a:extLst>
          </p:cNvPr>
          <p:cNvSpPr txBox="1">
            <a:spLocks/>
          </p:cNvSpPr>
          <p:nvPr/>
        </p:nvSpPr>
        <p:spPr>
          <a:xfrm>
            <a:off x="5096920" y="449509"/>
            <a:ext cx="2445059" cy="7017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4400" dirty="0">
                <a:solidFill>
                  <a:schemeClr val="bg1"/>
                </a:solidFill>
                <a:latin typeface="Times New Roman" panose="02020603050405020304" pitchFamily="18" charset="0"/>
                <a:cs typeface="Times New Roman" panose="02020603050405020304" pitchFamily="18" charset="0"/>
              </a:rPr>
              <a:t>Section 2</a:t>
            </a:r>
            <a:endParaRPr lang="zh-CN" altLang="en-US" sz="4400" dirty="0">
              <a:solidFill>
                <a:schemeClr val="bg1"/>
              </a:solidFill>
              <a:latin typeface="Times New Roman" panose="02020603050405020304" pitchFamily="18" charset="0"/>
              <a:cs typeface="Times New Roman" panose="02020603050405020304" pitchFamily="18" charset="0"/>
            </a:endParaRPr>
          </a:p>
        </p:txBody>
      </p:sp>
      <p:sp>
        <p:nvSpPr>
          <p:cNvPr id="3" name="文本占位符 22">
            <a:extLst>
              <a:ext uri="{FF2B5EF4-FFF2-40B4-BE49-F238E27FC236}">
                <a16:creationId xmlns:a16="http://schemas.microsoft.com/office/drawing/2014/main" id="{FC49CF5C-A832-B201-6E10-A46A3BC40934}"/>
              </a:ext>
            </a:extLst>
          </p:cNvPr>
          <p:cNvSpPr txBox="1">
            <a:spLocks/>
          </p:cNvSpPr>
          <p:nvPr/>
        </p:nvSpPr>
        <p:spPr>
          <a:xfrm>
            <a:off x="8499152" y="800375"/>
            <a:ext cx="3692848" cy="3139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600" i="1">
                <a:solidFill>
                  <a:schemeClr val="bg1"/>
                </a:solidFill>
                <a:latin typeface="宋体" panose="02010600030101010101" pitchFamily="2" charset="-122"/>
                <a:ea typeface="宋体" panose="02010600030101010101" pitchFamily="2" charset="-122"/>
              </a:rPr>
              <a:t>- </a:t>
            </a:r>
            <a:r>
              <a:rPr lang="zh-CN" altLang="en-US" sz="1600" i="1">
                <a:solidFill>
                  <a:schemeClr val="bg1"/>
                </a:solidFill>
                <a:latin typeface="宋体" panose="02010600030101010101" pitchFamily="2" charset="-122"/>
                <a:ea typeface="宋体" panose="02010600030101010101" pitchFamily="2" charset="-122"/>
              </a:rPr>
              <a:t>基于大模型的高质量情感虚拟人系统</a:t>
            </a:r>
            <a:endParaRPr lang="zh-CN" altLang="en-US" sz="1600" i="1" dirty="0">
              <a:solidFill>
                <a:schemeClr val="bg1"/>
              </a:solidFill>
              <a:latin typeface="宋体" panose="02010600030101010101" pitchFamily="2" charset="-122"/>
              <a:ea typeface="宋体" panose="02010600030101010101" pitchFamily="2" charset="-122"/>
            </a:endParaRPr>
          </a:p>
        </p:txBody>
      </p:sp>
      <p:grpSp>
        <p:nvGrpSpPr>
          <p:cNvPr id="4" name="组合 3">
            <a:extLst>
              <a:ext uri="{FF2B5EF4-FFF2-40B4-BE49-F238E27FC236}">
                <a16:creationId xmlns:a16="http://schemas.microsoft.com/office/drawing/2014/main" id="{FC778C26-8A55-C96B-AC02-0562FD70FC40}"/>
              </a:ext>
            </a:extLst>
          </p:cNvPr>
          <p:cNvGrpSpPr/>
          <p:nvPr/>
        </p:nvGrpSpPr>
        <p:grpSpPr>
          <a:xfrm>
            <a:off x="440463" y="2316064"/>
            <a:ext cx="2883916" cy="672074"/>
            <a:chOff x="1041989" y="1625399"/>
            <a:chExt cx="2293115" cy="1123637"/>
          </a:xfrm>
        </p:grpSpPr>
        <p:sp>
          <p:nvSpPr>
            <p:cNvPr id="5" name="矩形: 圆角 4">
              <a:extLst>
                <a:ext uri="{FF2B5EF4-FFF2-40B4-BE49-F238E27FC236}">
                  <a16:creationId xmlns:a16="http://schemas.microsoft.com/office/drawing/2014/main" id="{80E087C8-8CD6-62B3-9FD1-21E6B32EF09A}"/>
                </a:ext>
              </a:extLst>
            </p:cNvPr>
            <p:cNvSpPr/>
            <p:nvPr/>
          </p:nvSpPr>
          <p:spPr>
            <a:xfrm>
              <a:off x="1041989"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13" name="组合 12">
              <a:extLst>
                <a:ext uri="{FF2B5EF4-FFF2-40B4-BE49-F238E27FC236}">
                  <a16:creationId xmlns:a16="http://schemas.microsoft.com/office/drawing/2014/main" id="{1F4F55F9-17F1-5E5A-C1D4-C82538281111}"/>
                </a:ext>
              </a:extLst>
            </p:cNvPr>
            <p:cNvGrpSpPr/>
            <p:nvPr/>
          </p:nvGrpSpPr>
          <p:grpSpPr>
            <a:xfrm>
              <a:off x="3061489" y="1773928"/>
              <a:ext cx="273615" cy="190151"/>
              <a:chOff x="3689279" y="4983865"/>
              <a:chExt cx="514601" cy="357626"/>
            </a:xfrm>
            <a:solidFill>
              <a:schemeClr val="accent1"/>
            </a:solidFill>
          </p:grpSpPr>
          <p:sp>
            <p:nvSpPr>
              <p:cNvPr id="16" name="任意多边形: 形状 15">
                <a:extLst>
                  <a:ext uri="{FF2B5EF4-FFF2-40B4-BE49-F238E27FC236}">
                    <a16:creationId xmlns:a16="http://schemas.microsoft.com/office/drawing/2014/main" id="{DD07E62F-1A26-3DF3-88F4-904B9C1588A9}"/>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17" name="任意多边形: 形状 16">
                <a:extLst>
                  <a:ext uri="{FF2B5EF4-FFF2-40B4-BE49-F238E27FC236}">
                    <a16:creationId xmlns:a16="http://schemas.microsoft.com/office/drawing/2014/main" id="{6C5F21C8-ADF0-2897-CFF3-CF31B8EABA96}"/>
                  </a:ext>
                </a:extLst>
              </p:cNvPr>
              <p:cNvSpPr>
                <a:spLocks noEditPoints="1"/>
              </p:cNvSpPr>
              <p:nvPr/>
            </p:nvSpPr>
            <p:spPr bwMode="auto">
              <a:xfrm>
                <a:off x="3689279" y="4983865"/>
                <a:ext cx="234614" cy="234614"/>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15" name="文本框 14">
              <a:extLst>
                <a:ext uri="{FF2B5EF4-FFF2-40B4-BE49-F238E27FC236}">
                  <a16:creationId xmlns:a16="http://schemas.microsoft.com/office/drawing/2014/main" id="{59204231-8B85-E4F1-F038-D01CFA3D99D2}"/>
                </a:ext>
              </a:extLst>
            </p:cNvPr>
            <p:cNvSpPr txBox="1"/>
            <p:nvPr/>
          </p:nvSpPr>
          <p:spPr>
            <a:xfrm>
              <a:off x="1229016" y="1836298"/>
              <a:ext cx="2085051" cy="566027"/>
            </a:xfrm>
            <a:prstGeom prst="rect">
              <a:avLst/>
            </a:prstGeom>
            <a:noFill/>
          </p:spPr>
          <p:txBody>
            <a:bodyPr wrap="square" lIns="0" rtlCol="0">
              <a:spAutoFit/>
            </a:bodyPr>
            <a:lstStyle/>
            <a:p>
              <a:r>
                <a:rPr lang="en-US" altLang="zh-CN" sz="1600" dirty="0">
                  <a:solidFill>
                    <a:schemeClr val="accent1"/>
                  </a:solidFill>
                  <a:latin typeface="Impact" panose="020B0806030902050204" pitchFamily="34" charset="0"/>
                </a:rPr>
                <a:t>01  </a:t>
              </a:r>
              <a:r>
                <a:rPr lang="en-US" altLang="zh-CN" sz="1600" dirty="0">
                  <a:solidFill>
                    <a:schemeClr val="accent1"/>
                  </a:solidFill>
                  <a:latin typeface="+mj-ea"/>
                  <a:ea typeface="+mj-ea"/>
                  <a:cs typeface="Times New Roman" panose="02020603050405020304" pitchFamily="18" charset="0"/>
                </a:rPr>
                <a:t>EAT</a:t>
              </a:r>
              <a:r>
                <a:rPr lang="zh-CN" altLang="en-US" sz="1600" dirty="0">
                  <a:solidFill>
                    <a:schemeClr val="accent1"/>
                  </a:solidFill>
                  <a:latin typeface="+mj-ea"/>
                  <a:ea typeface="+mj-ea"/>
                </a:rPr>
                <a:t>算法分析与改进</a:t>
              </a:r>
              <a:endParaRPr lang="zh-CN" altLang="en-US" sz="2800" dirty="0">
                <a:solidFill>
                  <a:schemeClr val="accent1"/>
                </a:solidFill>
                <a:latin typeface="+mj-ea"/>
                <a:ea typeface="+mj-ea"/>
              </a:endParaRPr>
            </a:p>
          </p:txBody>
        </p:sp>
      </p:grpSp>
      <p:grpSp>
        <p:nvGrpSpPr>
          <p:cNvPr id="18" name="组合 17">
            <a:extLst>
              <a:ext uri="{FF2B5EF4-FFF2-40B4-BE49-F238E27FC236}">
                <a16:creationId xmlns:a16="http://schemas.microsoft.com/office/drawing/2014/main" id="{68823ACD-D5A7-1FFA-16FB-C7EA08DBEB2E}"/>
              </a:ext>
            </a:extLst>
          </p:cNvPr>
          <p:cNvGrpSpPr/>
          <p:nvPr/>
        </p:nvGrpSpPr>
        <p:grpSpPr>
          <a:xfrm>
            <a:off x="440463" y="3545999"/>
            <a:ext cx="2883916" cy="672075"/>
            <a:chOff x="1278518" y="1625399"/>
            <a:chExt cx="2272078" cy="1123637"/>
          </a:xfrm>
        </p:grpSpPr>
        <p:sp>
          <p:nvSpPr>
            <p:cNvPr id="19" name="矩形: 圆角 18">
              <a:extLst>
                <a:ext uri="{FF2B5EF4-FFF2-40B4-BE49-F238E27FC236}">
                  <a16:creationId xmlns:a16="http://schemas.microsoft.com/office/drawing/2014/main" id="{CF691575-F823-ED2C-DFEE-3056532528A9}"/>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20" name="组合 19">
              <a:extLst>
                <a:ext uri="{FF2B5EF4-FFF2-40B4-BE49-F238E27FC236}">
                  <a16:creationId xmlns:a16="http://schemas.microsoft.com/office/drawing/2014/main" id="{088D045E-22DF-D525-3870-DEAF0C1E7FF3}"/>
                </a:ext>
              </a:extLst>
            </p:cNvPr>
            <p:cNvGrpSpPr/>
            <p:nvPr/>
          </p:nvGrpSpPr>
          <p:grpSpPr>
            <a:xfrm>
              <a:off x="3218450" y="1773928"/>
              <a:ext cx="204311" cy="190151"/>
              <a:chOff x="3984487" y="4983865"/>
              <a:chExt cx="384258" cy="357626"/>
            </a:xfrm>
            <a:solidFill>
              <a:schemeClr val="accent1"/>
            </a:solidFill>
          </p:grpSpPr>
          <p:sp>
            <p:nvSpPr>
              <p:cNvPr id="22" name="任意多边形: 形状 21">
                <a:extLst>
                  <a:ext uri="{FF2B5EF4-FFF2-40B4-BE49-F238E27FC236}">
                    <a16:creationId xmlns:a16="http://schemas.microsoft.com/office/drawing/2014/main" id="{4096AAE4-97DC-F200-A36E-9438765A8DD6}"/>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23" name="任意多边形: 形状 22">
                <a:extLst>
                  <a:ext uri="{FF2B5EF4-FFF2-40B4-BE49-F238E27FC236}">
                    <a16:creationId xmlns:a16="http://schemas.microsoft.com/office/drawing/2014/main" id="{E5EA2A3F-C111-9355-368E-57BD156C5434}"/>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21" name="文本框 20">
              <a:extLst>
                <a:ext uri="{FF2B5EF4-FFF2-40B4-BE49-F238E27FC236}">
                  <a16:creationId xmlns:a16="http://schemas.microsoft.com/office/drawing/2014/main" id="{76697E46-EE6E-EFA1-BF49-C2BF8C433895}"/>
                </a:ext>
              </a:extLst>
            </p:cNvPr>
            <p:cNvSpPr txBox="1"/>
            <p:nvPr/>
          </p:nvSpPr>
          <p:spPr>
            <a:xfrm>
              <a:off x="1465545" y="1836298"/>
              <a:ext cx="1957215" cy="617483"/>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02</a:t>
              </a:r>
              <a:r>
                <a:rPr lang="en-US" altLang="zh-CN" sz="1600" dirty="0">
                  <a:solidFill>
                    <a:schemeClr val="accent1"/>
                  </a:solidFill>
                  <a:latin typeface="Impact" panose="020B0806030902050204" pitchFamily="34" charset="0"/>
                </a:rPr>
                <a:t> </a:t>
              </a:r>
              <a:r>
                <a:rPr lang="en-US" altLang="zh-CN" sz="1600" dirty="0">
                  <a:solidFill>
                    <a:schemeClr val="accent1"/>
                  </a:solidFill>
                  <a:latin typeface="+mj-ea"/>
                  <a:ea typeface="+mj-ea"/>
                  <a:cs typeface="Times New Roman" panose="02020603050405020304" pitchFamily="18" charset="0"/>
                </a:rPr>
                <a:t>ASR</a:t>
              </a:r>
              <a:r>
                <a:rPr lang="zh-CN" altLang="en-US" sz="1600" dirty="0">
                  <a:solidFill>
                    <a:schemeClr val="accent1"/>
                  </a:solidFill>
                  <a:latin typeface="+mj-ea"/>
                  <a:ea typeface="+mj-ea"/>
                </a:rPr>
                <a:t>算法分析</a:t>
              </a:r>
              <a:endParaRPr lang="zh-CN" altLang="en-US" sz="3200" dirty="0">
                <a:solidFill>
                  <a:schemeClr val="accent1"/>
                </a:solidFill>
                <a:latin typeface="+mj-ea"/>
                <a:ea typeface="+mj-ea"/>
              </a:endParaRPr>
            </a:p>
          </p:txBody>
        </p:sp>
      </p:grpSp>
      <p:grpSp>
        <p:nvGrpSpPr>
          <p:cNvPr id="24" name="组合 23">
            <a:extLst>
              <a:ext uri="{FF2B5EF4-FFF2-40B4-BE49-F238E27FC236}">
                <a16:creationId xmlns:a16="http://schemas.microsoft.com/office/drawing/2014/main" id="{730EBA61-D0D6-4F23-6A3B-57B3C1A3549E}"/>
              </a:ext>
            </a:extLst>
          </p:cNvPr>
          <p:cNvGrpSpPr/>
          <p:nvPr/>
        </p:nvGrpSpPr>
        <p:grpSpPr>
          <a:xfrm>
            <a:off x="440463" y="4775933"/>
            <a:ext cx="2881640" cy="672074"/>
            <a:chOff x="1278518" y="1625399"/>
            <a:chExt cx="2272078" cy="1123637"/>
          </a:xfrm>
        </p:grpSpPr>
        <p:sp>
          <p:nvSpPr>
            <p:cNvPr id="25" name="矩形: 圆角 24">
              <a:extLst>
                <a:ext uri="{FF2B5EF4-FFF2-40B4-BE49-F238E27FC236}">
                  <a16:creationId xmlns:a16="http://schemas.microsoft.com/office/drawing/2014/main" id="{C32E002E-EBB1-85E5-89D8-A36D3223B395}"/>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26" name="组合 25">
              <a:extLst>
                <a:ext uri="{FF2B5EF4-FFF2-40B4-BE49-F238E27FC236}">
                  <a16:creationId xmlns:a16="http://schemas.microsoft.com/office/drawing/2014/main" id="{6DB3C9A3-4839-F4F5-D2B5-BEEE78A33E9F}"/>
                </a:ext>
              </a:extLst>
            </p:cNvPr>
            <p:cNvGrpSpPr/>
            <p:nvPr/>
          </p:nvGrpSpPr>
          <p:grpSpPr>
            <a:xfrm>
              <a:off x="3218457" y="1773926"/>
              <a:ext cx="204309" cy="190156"/>
              <a:chOff x="3984487" y="4983856"/>
              <a:chExt cx="384253" cy="357635"/>
            </a:xfrm>
            <a:solidFill>
              <a:schemeClr val="accent1"/>
            </a:solidFill>
          </p:grpSpPr>
          <p:sp>
            <p:nvSpPr>
              <p:cNvPr id="28" name="任意多边形: 形状 27">
                <a:extLst>
                  <a:ext uri="{FF2B5EF4-FFF2-40B4-BE49-F238E27FC236}">
                    <a16:creationId xmlns:a16="http://schemas.microsoft.com/office/drawing/2014/main" id="{827FD689-6B83-8100-09F0-0BFAA7609A61}"/>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29" name="任意多边形: 形状 28">
                <a:extLst>
                  <a:ext uri="{FF2B5EF4-FFF2-40B4-BE49-F238E27FC236}">
                    <a16:creationId xmlns:a16="http://schemas.microsoft.com/office/drawing/2014/main" id="{4154C847-B0EA-64C8-713B-157461F195BD}"/>
                  </a:ext>
                </a:extLst>
              </p:cNvPr>
              <p:cNvSpPr>
                <a:spLocks noEditPoints="1"/>
              </p:cNvSpPr>
              <p:nvPr/>
            </p:nvSpPr>
            <p:spPr bwMode="auto">
              <a:xfrm>
                <a:off x="4134128" y="4983856"/>
                <a:ext cx="234612" cy="234614"/>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27" name="文本框 26">
              <a:extLst>
                <a:ext uri="{FF2B5EF4-FFF2-40B4-BE49-F238E27FC236}">
                  <a16:creationId xmlns:a16="http://schemas.microsoft.com/office/drawing/2014/main" id="{7B922033-B364-1FF1-653E-590D60637A92}"/>
                </a:ext>
              </a:extLst>
            </p:cNvPr>
            <p:cNvSpPr txBox="1"/>
            <p:nvPr/>
          </p:nvSpPr>
          <p:spPr>
            <a:xfrm>
              <a:off x="1465545" y="1836298"/>
              <a:ext cx="1832472" cy="617484"/>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03  </a:t>
              </a:r>
              <a:r>
                <a:rPr lang="en-US" altLang="zh-CN" sz="1600" dirty="0">
                  <a:solidFill>
                    <a:schemeClr val="accent1"/>
                  </a:solidFill>
                  <a:latin typeface="+mj-ea"/>
                  <a:ea typeface="+mj-ea"/>
                  <a:cs typeface="Times New Roman" panose="02020603050405020304" pitchFamily="18" charset="0"/>
                </a:rPr>
                <a:t>TTS</a:t>
              </a:r>
              <a:r>
                <a:rPr lang="zh-CN" altLang="en-US" sz="1600" dirty="0">
                  <a:solidFill>
                    <a:schemeClr val="accent1"/>
                  </a:solidFill>
                  <a:latin typeface="+mj-ea"/>
                  <a:ea typeface="+mj-ea"/>
                </a:rPr>
                <a:t>算法分析</a:t>
              </a:r>
              <a:endParaRPr lang="zh-CN" altLang="en-US" sz="3200" dirty="0">
                <a:solidFill>
                  <a:schemeClr val="accent1"/>
                </a:solidFill>
                <a:latin typeface="+mj-ea"/>
                <a:ea typeface="+mj-ea"/>
              </a:endParaRPr>
            </a:p>
          </p:txBody>
        </p:sp>
      </p:grpSp>
      <p:grpSp>
        <p:nvGrpSpPr>
          <p:cNvPr id="30" name="组合 29">
            <a:extLst>
              <a:ext uri="{FF2B5EF4-FFF2-40B4-BE49-F238E27FC236}">
                <a16:creationId xmlns:a16="http://schemas.microsoft.com/office/drawing/2014/main" id="{E79BFF3F-36A9-BF92-1273-86A1C13DD9DB}"/>
              </a:ext>
            </a:extLst>
          </p:cNvPr>
          <p:cNvGrpSpPr/>
          <p:nvPr/>
        </p:nvGrpSpPr>
        <p:grpSpPr>
          <a:xfrm>
            <a:off x="8707539" y="2316063"/>
            <a:ext cx="2857459" cy="672074"/>
            <a:chOff x="1278518" y="1625399"/>
            <a:chExt cx="2272078" cy="1123637"/>
          </a:xfrm>
        </p:grpSpPr>
        <p:sp>
          <p:nvSpPr>
            <p:cNvPr id="31" name="矩形: 圆角 30">
              <a:extLst>
                <a:ext uri="{FF2B5EF4-FFF2-40B4-BE49-F238E27FC236}">
                  <a16:creationId xmlns:a16="http://schemas.microsoft.com/office/drawing/2014/main" id="{22D9FF69-5739-6DAF-80DB-2B934ACA7AC6}"/>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32" name="组合 31">
              <a:extLst>
                <a:ext uri="{FF2B5EF4-FFF2-40B4-BE49-F238E27FC236}">
                  <a16:creationId xmlns:a16="http://schemas.microsoft.com/office/drawing/2014/main" id="{639E0A90-3847-9DDD-C33F-917314AA752D}"/>
                </a:ext>
              </a:extLst>
            </p:cNvPr>
            <p:cNvGrpSpPr/>
            <p:nvPr/>
          </p:nvGrpSpPr>
          <p:grpSpPr>
            <a:xfrm>
              <a:off x="3218450" y="1773928"/>
              <a:ext cx="204311" cy="190151"/>
              <a:chOff x="3984487" y="4983865"/>
              <a:chExt cx="384258" cy="357626"/>
            </a:xfrm>
            <a:solidFill>
              <a:schemeClr val="accent1"/>
            </a:solidFill>
          </p:grpSpPr>
          <p:sp>
            <p:nvSpPr>
              <p:cNvPr id="34" name="任意多边形: 形状 33">
                <a:extLst>
                  <a:ext uri="{FF2B5EF4-FFF2-40B4-BE49-F238E27FC236}">
                    <a16:creationId xmlns:a16="http://schemas.microsoft.com/office/drawing/2014/main" id="{98290FA1-BCBB-E6B9-E245-5C60DD289397}"/>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35" name="任意多边形: 形状 34">
                <a:extLst>
                  <a:ext uri="{FF2B5EF4-FFF2-40B4-BE49-F238E27FC236}">
                    <a16:creationId xmlns:a16="http://schemas.microsoft.com/office/drawing/2014/main" id="{8807BADF-E997-BDF0-4BDE-557FD3A39886}"/>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33" name="文本框 32">
              <a:extLst>
                <a:ext uri="{FF2B5EF4-FFF2-40B4-BE49-F238E27FC236}">
                  <a16:creationId xmlns:a16="http://schemas.microsoft.com/office/drawing/2014/main" id="{ACAAA2C0-5F6B-F5FB-1DFB-03E318156A6D}"/>
                </a:ext>
              </a:extLst>
            </p:cNvPr>
            <p:cNvSpPr txBox="1"/>
            <p:nvPr/>
          </p:nvSpPr>
          <p:spPr>
            <a:xfrm>
              <a:off x="1465545" y="1836298"/>
              <a:ext cx="1832472" cy="617484"/>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04  </a:t>
              </a:r>
              <a:r>
                <a:rPr lang="en-US" altLang="zh-CN" sz="1600" dirty="0">
                  <a:solidFill>
                    <a:schemeClr val="accent1"/>
                  </a:solidFill>
                  <a:latin typeface="+mj-ea"/>
                  <a:ea typeface="+mj-ea"/>
                  <a:cs typeface="Times New Roman" panose="02020603050405020304" pitchFamily="18" charset="0"/>
                </a:rPr>
                <a:t>LLM</a:t>
              </a:r>
              <a:r>
                <a:rPr lang="zh-CN" altLang="en-US" sz="1600" dirty="0">
                  <a:solidFill>
                    <a:schemeClr val="accent1"/>
                  </a:solidFill>
                  <a:latin typeface="+mj-ea"/>
                  <a:ea typeface="+mj-ea"/>
                </a:rPr>
                <a:t>算法分析</a:t>
              </a:r>
              <a:endParaRPr lang="zh-CN" altLang="en-US" sz="3200" dirty="0">
                <a:solidFill>
                  <a:schemeClr val="accent1"/>
                </a:solidFill>
                <a:latin typeface="+mj-ea"/>
                <a:ea typeface="+mj-ea"/>
              </a:endParaRPr>
            </a:p>
          </p:txBody>
        </p:sp>
      </p:grpSp>
      <p:grpSp>
        <p:nvGrpSpPr>
          <p:cNvPr id="36" name="组合 35">
            <a:extLst>
              <a:ext uri="{FF2B5EF4-FFF2-40B4-BE49-F238E27FC236}">
                <a16:creationId xmlns:a16="http://schemas.microsoft.com/office/drawing/2014/main" id="{E8A7737C-EA71-A3EC-311C-6B7F77C761DB}"/>
              </a:ext>
            </a:extLst>
          </p:cNvPr>
          <p:cNvGrpSpPr/>
          <p:nvPr/>
        </p:nvGrpSpPr>
        <p:grpSpPr>
          <a:xfrm>
            <a:off x="8707540" y="3520772"/>
            <a:ext cx="2857458" cy="672074"/>
            <a:chOff x="1278518" y="1625400"/>
            <a:chExt cx="2272078" cy="1123637"/>
          </a:xfrm>
        </p:grpSpPr>
        <p:sp>
          <p:nvSpPr>
            <p:cNvPr id="37" name="矩形: 圆角 36">
              <a:extLst>
                <a:ext uri="{FF2B5EF4-FFF2-40B4-BE49-F238E27FC236}">
                  <a16:creationId xmlns:a16="http://schemas.microsoft.com/office/drawing/2014/main" id="{7C3474B1-E4CB-6F23-26CC-D1118C9843F1}"/>
                </a:ext>
              </a:extLst>
            </p:cNvPr>
            <p:cNvSpPr/>
            <p:nvPr/>
          </p:nvSpPr>
          <p:spPr>
            <a:xfrm>
              <a:off x="1278518" y="1625400"/>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38" name="组合 37">
              <a:extLst>
                <a:ext uri="{FF2B5EF4-FFF2-40B4-BE49-F238E27FC236}">
                  <a16:creationId xmlns:a16="http://schemas.microsoft.com/office/drawing/2014/main" id="{16D51511-BEC9-BAAC-040B-4EF96EE72C1A}"/>
                </a:ext>
              </a:extLst>
            </p:cNvPr>
            <p:cNvGrpSpPr/>
            <p:nvPr/>
          </p:nvGrpSpPr>
          <p:grpSpPr>
            <a:xfrm>
              <a:off x="3218450" y="1773928"/>
              <a:ext cx="204311" cy="190151"/>
              <a:chOff x="3984487" y="4983865"/>
              <a:chExt cx="384258" cy="357626"/>
            </a:xfrm>
            <a:solidFill>
              <a:schemeClr val="accent1"/>
            </a:solidFill>
          </p:grpSpPr>
          <p:sp>
            <p:nvSpPr>
              <p:cNvPr id="40" name="任意多边形: 形状 39">
                <a:extLst>
                  <a:ext uri="{FF2B5EF4-FFF2-40B4-BE49-F238E27FC236}">
                    <a16:creationId xmlns:a16="http://schemas.microsoft.com/office/drawing/2014/main" id="{7885B5EC-85B0-1646-6D4F-4020A8AC3D7D}"/>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41" name="任意多边形: 形状 40">
                <a:extLst>
                  <a:ext uri="{FF2B5EF4-FFF2-40B4-BE49-F238E27FC236}">
                    <a16:creationId xmlns:a16="http://schemas.microsoft.com/office/drawing/2014/main" id="{BEFE6689-911A-A935-6097-424255A7BBF9}"/>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39" name="文本框 38">
              <a:extLst>
                <a:ext uri="{FF2B5EF4-FFF2-40B4-BE49-F238E27FC236}">
                  <a16:creationId xmlns:a16="http://schemas.microsoft.com/office/drawing/2014/main" id="{EFAC1F4D-5027-074C-02C2-CB9E330C0128}"/>
                </a:ext>
              </a:extLst>
            </p:cNvPr>
            <p:cNvSpPr txBox="1"/>
            <p:nvPr/>
          </p:nvSpPr>
          <p:spPr>
            <a:xfrm>
              <a:off x="1465544" y="1836299"/>
              <a:ext cx="2085051" cy="617484"/>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05  </a:t>
              </a:r>
              <a:r>
                <a:rPr lang="en-US" altLang="zh-CN" sz="1600" dirty="0">
                  <a:solidFill>
                    <a:schemeClr val="accent1"/>
                  </a:solidFill>
                  <a:latin typeface="+mj-ea"/>
                  <a:ea typeface="+mj-ea"/>
                </a:rPr>
                <a:t>Matting</a:t>
              </a:r>
              <a:r>
                <a:rPr lang="zh-CN" altLang="en-US" sz="1600" dirty="0">
                  <a:solidFill>
                    <a:schemeClr val="accent1"/>
                  </a:solidFill>
                  <a:latin typeface="+mj-ea"/>
                  <a:ea typeface="+mj-ea"/>
                </a:rPr>
                <a:t>算法分析</a:t>
              </a:r>
              <a:endParaRPr lang="zh-CN" altLang="en-US" sz="3200" dirty="0">
                <a:solidFill>
                  <a:schemeClr val="accent1"/>
                </a:solidFill>
                <a:latin typeface="+mj-ea"/>
                <a:ea typeface="+mj-ea"/>
              </a:endParaRPr>
            </a:p>
          </p:txBody>
        </p:sp>
      </p:grpSp>
      <p:grpSp>
        <p:nvGrpSpPr>
          <p:cNvPr id="54" name="组合 53">
            <a:extLst>
              <a:ext uri="{FF2B5EF4-FFF2-40B4-BE49-F238E27FC236}">
                <a16:creationId xmlns:a16="http://schemas.microsoft.com/office/drawing/2014/main" id="{BA8264E3-BAE2-C640-3041-F39D0F01CC13}"/>
              </a:ext>
            </a:extLst>
          </p:cNvPr>
          <p:cNvGrpSpPr/>
          <p:nvPr/>
        </p:nvGrpSpPr>
        <p:grpSpPr>
          <a:xfrm>
            <a:off x="8666319" y="4725481"/>
            <a:ext cx="2857458" cy="672074"/>
            <a:chOff x="1278518" y="1625400"/>
            <a:chExt cx="2272078" cy="1123637"/>
          </a:xfrm>
        </p:grpSpPr>
        <p:sp>
          <p:nvSpPr>
            <p:cNvPr id="55" name="矩形: 圆角 54">
              <a:extLst>
                <a:ext uri="{FF2B5EF4-FFF2-40B4-BE49-F238E27FC236}">
                  <a16:creationId xmlns:a16="http://schemas.microsoft.com/office/drawing/2014/main" id="{E8333203-12F9-353A-9FDF-4CACDD5A2542}"/>
                </a:ext>
              </a:extLst>
            </p:cNvPr>
            <p:cNvSpPr/>
            <p:nvPr/>
          </p:nvSpPr>
          <p:spPr>
            <a:xfrm>
              <a:off x="1278518" y="1625400"/>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56" name="组合 55">
              <a:extLst>
                <a:ext uri="{FF2B5EF4-FFF2-40B4-BE49-F238E27FC236}">
                  <a16:creationId xmlns:a16="http://schemas.microsoft.com/office/drawing/2014/main" id="{55D1790B-973D-FA84-D4C6-4321501B044D}"/>
                </a:ext>
              </a:extLst>
            </p:cNvPr>
            <p:cNvGrpSpPr/>
            <p:nvPr/>
          </p:nvGrpSpPr>
          <p:grpSpPr>
            <a:xfrm>
              <a:off x="3218450" y="1773928"/>
              <a:ext cx="204311" cy="190151"/>
              <a:chOff x="3984487" y="4983865"/>
              <a:chExt cx="384258" cy="357626"/>
            </a:xfrm>
            <a:solidFill>
              <a:schemeClr val="accent1"/>
            </a:solidFill>
          </p:grpSpPr>
          <p:sp>
            <p:nvSpPr>
              <p:cNvPr id="58" name="任意多边形: 形状 57">
                <a:extLst>
                  <a:ext uri="{FF2B5EF4-FFF2-40B4-BE49-F238E27FC236}">
                    <a16:creationId xmlns:a16="http://schemas.microsoft.com/office/drawing/2014/main" id="{49F991F0-94DF-1160-436D-C33C31F60EFD}"/>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59" name="任意多边形: 形状 58">
                <a:extLst>
                  <a:ext uri="{FF2B5EF4-FFF2-40B4-BE49-F238E27FC236}">
                    <a16:creationId xmlns:a16="http://schemas.microsoft.com/office/drawing/2014/main" id="{68B7AE64-26EE-AFCC-5C18-F251D9807457}"/>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57" name="文本框 56">
              <a:extLst>
                <a:ext uri="{FF2B5EF4-FFF2-40B4-BE49-F238E27FC236}">
                  <a16:creationId xmlns:a16="http://schemas.microsoft.com/office/drawing/2014/main" id="{68DB896A-5F5F-2AA8-FD9F-59FE6DAB468E}"/>
                </a:ext>
              </a:extLst>
            </p:cNvPr>
            <p:cNvSpPr txBox="1"/>
            <p:nvPr/>
          </p:nvSpPr>
          <p:spPr>
            <a:xfrm>
              <a:off x="1465544" y="1836299"/>
              <a:ext cx="2085051" cy="617484"/>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05  </a:t>
              </a:r>
              <a:r>
                <a:rPr lang="en-US" altLang="zh-CN" sz="1400" dirty="0">
                  <a:solidFill>
                    <a:schemeClr val="accent1"/>
                  </a:solidFill>
                  <a:latin typeface="+mj-ea"/>
                  <a:ea typeface="+mj-ea"/>
                </a:rPr>
                <a:t>GFPGAN</a:t>
              </a:r>
              <a:r>
                <a:rPr lang="zh-CN" altLang="en-US" sz="1400" dirty="0">
                  <a:solidFill>
                    <a:schemeClr val="accent1"/>
                  </a:solidFill>
                  <a:latin typeface="+mj-ea"/>
                  <a:ea typeface="+mj-ea"/>
                </a:rPr>
                <a:t>算法分析与改进</a:t>
              </a:r>
              <a:endParaRPr lang="zh-CN" altLang="en-US" sz="3200" dirty="0">
                <a:solidFill>
                  <a:schemeClr val="accent1"/>
                </a:solidFill>
                <a:latin typeface="+mj-ea"/>
                <a:ea typeface="+mj-ea"/>
              </a:endParaRPr>
            </a:p>
          </p:txBody>
        </p:sp>
      </p:grpSp>
    </p:spTree>
    <p:extLst>
      <p:ext uri="{BB962C8B-B14F-4D97-AF65-F5344CB8AC3E}">
        <p14:creationId xmlns:p14="http://schemas.microsoft.com/office/powerpoint/2010/main" val="6462375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A2363B-92C7-400C-B0E8-727DE646CD39}"/>
              </a:ext>
            </a:extLst>
          </p:cNvPr>
          <p:cNvSpPr>
            <a:spLocks noGrp="1"/>
          </p:cNvSpPr>
          <p:nvPr>
            <p:ph type="title"/>
          </p:nvPr>
        </p:nvSpPr>
        <p:spPr>
          <a:xfrm>
            <a:off x="792481" y="565283"/>
            <a:ext cx="3022599" cy="360099"/>
          </a:xfrm>
        </p:spPr>
        <p:txBody>
          <a:bodyPr wrap="square">
            <a:spAutoFit/>
          </a:bodyPr>
          <a:lstStyle/>
          <a:p>
            <a:r>
              <a:rPr lang="en-US" altLang="zh-CN" dirty="0"/>
              <a:t>EAT</a:t>
            </a:r>
            <a:r>
              <a:rPr lang="zh-CN" altLang="en-US" dirty="0"/>
              <a:t>算法分析与改进</a:t>
            </a:r>
          </a:p>
        </p:txBody>
      </p:sp>
      <p:sp>
        <p:nvSpPr>
          <p:cNvPr id="3" name="文本框 2">
            <a:extLst>
              <a:ext uri="{FF2B5EF4-FFF2-40B4-BE49-F238E27FC236}">
                <a16:creationId xmlns:a16="http://schemas.microsoft.com/office/drawing/2014/main" id="{6CE9F940-2BAF-A370-324F-5CB9E6EF7080}"/>
              </a:ext>
            </a:extLst>
          </p:cNvPr>
          <p:cNvSpPr txBox="1"/>
          <p:nvPr/>
        </p:nvSpPr>
        <p:spPr>
          <a:xfrm>
            <a:off x="5958990" y="1297788"/>
            <a:ext cx="4987142" cy="646331"/>
          </a:xfrm>
          <a:prstGeom prst="rect">
            <a:avLst/>
          </a:prstGeom>
          <a:noFill/>
        </p:spPr>
        <p:txBody>
          <a:bodyPr wrap="square" rtlCol="0">
            <a:spAutoFit/>
          </a:bodyPr>
          <a:lstStyle/>
          <a:p>
            <a:r>
              <a:rPr lang="en-US" altLang="zh-CN" b="1" dirty="0">
                <a:latin typeface="宋体" panose="02010600030101010101" pitchFamily="2" charset="-122"/>
                <a:ea typeface="宋体" panose="02010600030101010101" pitchFamily="2" charset="-122"/>
              </a:rPr>
              <a:t>1.EAT</a:t>
            </a:r>
            <a:r>
              <a:rPr lang="zh-CN" altLang="en-US" b="1" dirty="0">
                <a:latin typeface="宋体" panose="02010600030101010101" pitchFamily="2" charset="-122"/>
                <a:ea typeface="宋体" panose="02010600030101010101" pitchFamily="2" charset="-122"/>
              </a:rPr>
              <a:t>算法功能</a:t>
            </a:r>
            <a:endParaRPr lang="en-US" altLang="zh-CN" b="1" dirty="0">
              <a:latin typeface="宋体" panose="02010600030101010101" pitchFamily="2" charset="-122"/>
              <a:ea typeface="宋体" panose="02010600030101010101" pitchFamily="2" charset="-122"/>
            </a:endParaRPr>
          </a:p>
          <a:p>
            <a:r>
              <a:rPr lang="en-US" altLang="zh-CN" b="1" dirty="0">
                <a:latin typeface="宋体" panose="02010600030101010101" pitchFamily="2" charset="-122"/>
                <a:ea typeface="宋体" panose="02010600030101010101" pitchFamily="2" charset="-122"/>
              </a:rPr>
              <a:t>·</a:t>
            </a:r>
            <a:r>
              <a:rPr lang="zh-CN" altLang="en-US" sz="1400" b="1" dirty="0">
                <a:latin typeface="宋体" panose="02010600030101010101" pitchFamily="2" charset="-122"/>
                <a:ea typeface="宋体" panose="02010600030101010101" pitchFamily="2" charset="-122"/>
              </a:rPr>
              <a:t>情感标签</a:t>
            </a:r>
            <a:r>
              <a:rPr lang="en-US" altLang="zh-CN" sz="1400" b="1" dirty="0">
                <a:latin typeface="宋体" panose="02010600030101010101" pitchFamily="2" charset="-122"/>
                <a:ea typeface="宋体" panose="02010600030101010101" pitchFamily="2" charset="-122"/>
              </a:rPr>
              <a:t>+</a:t>
            </a:r>
            <a:r>
              <a:rPr lang="zh-CN" altLang="en-US" sz="1400" b="1" dirty="0">
                <a:latin typeface="宋体" panose="02010600030101010101" pitchFamily="2" charset="-122"/>
                <a:ea typeface="宋体" panose="02010600030101010101" pitchFamily="2" charset="-122"/>
              </a:rPr>
              <a:t>音频</a:t>
            </a:r>
            <a:r>
              <a:rPr lang="en-US" altLang="zh-CN" sz="1400" b="1" dirty="0">
                <a:latin typeface="宋体" panose="02010600030101010101" pitchFamily="2" charset="-122"/>
                <a:ea typeface="宋体" panose="02010600030101010101" pitchFamily="2" charset="-122"/>
              </a:rPr>
              <a:t>+</a:t>
            </a:r>
            <a:r>
              <a:rPr lang="zh-CN" altLang="en-US" sz="1400" b="1" dirty="0">
                <a:latin typeface="宋体" panose="02010600030101010101" pitchFamily="2" charset="-122"/>
                <a:ea typeface="宋体" panose="02010600030101010101" pitchFamily="2" charset="-122"/>
              </a:rPr>
              <a:t>视频驱动单图生成情感说话人脸视频</a:t>
            </a:r>
            <a:endParaRPr lang="en-US" altLang="zh-CN" b="1" dirty="0">
              <a:latin typeface="宋体" panose="02010600030101010101" pitchFamily="2" charset="-122"/>
              <a:ea typeface="宋体" panose="02010600030101010101" pitchFamily="2" charset="-122"/>
            </a:endParaRPr>
          </a:p>
        </p:txBody>
      </p:sp>
      <p:grpSp>
        <p:nvGrpSpPr>
          <p:cNvPr id="4" name="组合 3">
            <a:extLst>
              <a:ext uri="{FF2B5EF4-FFF2-40B4-BE49-F238E27FC236}">
                <a16:creationId xmlns:a16="http://schemas.microsoft.com/office/drawing/2014/main" id="{D1663C81-CDEB-F55B-1EB2-473CFE8D0ED1}"/>
              </a:ext>
            </a:extLst>
          </p:cNvPr>
          <p:cNvGrpSpPr/>
          <p:nvPr/>
        </p:nvGrpSpPr>
        <p:grpSpPr>
          <a:xfrm>
            <a:off x="215345" y="2826289"/>
            <a:ext cx="1900278" cy="1994447"/>
            <a:chOff x="1589026" y="2738125"/>
            <a:chExt cx="1900278" cy="1994447"/>
          </a:xfrm>
        </p:grpSpPr>
        <p:sp>
          <p:nvSpPr>
            <p:cNvPr id="5" name="箭头: V 形 4">
              <a:extLst>
                <a:ext uri="{FF2B5EF4-FFF2-40B4-BE49-F238E27FC236}">
                  <a16:creationId xmlns:a16="http://schemas.microsoft.com/office/drawing/2014/main" id="{0A221C19-4D5E-CF99-77FD-2AD21C221AE3}"/>
                </a:ext>
              </a:extLst>
            </p:cNvPr>
            <p:cNvSpPr/>
            <p:nvPr/>
          </p:nvSpPr>
          <p:spPr>
            <a:xfrm>
              <a:off x="1589026" y="3444262"/>
              <a:ext cx="1900278" cy="369332"/>
            </a:xfrm>
            <a:prstGeom prst="chevron">
              <a:avLst>
                <a:gd name="adj" fmla="val 60001"/>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kumimoji="1" lang="zh-CN" altLang="en-US" dirty="0">
                  <a:solidFill>
                    <a:schemeClr val="bg1"/>
                  </a:solidFill>
                  <a:latin typeface="+mj-ea"/>
                  <a:ea typeface="+mj-ea"/>
                </a:rPr>
                <a:t>第一阶段</a:t>
              </a:r>
            </a:p>
          </p:txBody>
        </p:sp>
        <p:cxnSp>
          <p:nvCxnSpPr>
            <p:cNvPr id="6" name="直接连接符 5">
              <a:extLst>
                <a:ext uri="{FF2B5EF4-FFF2-40B4-BE49-F238E27FC236}">
                  <a16:creationId xmlns:a16="http://schemas.microsoft.com/office/drawing/2014/main" id="{DE021322-4BEC-3AE1-FC8A-822EABE7D046}"/>
                </a:ext>
              </a:extLst>
            </p:cNvPr>
            <p:cNvCxnSpPr>
              <a:cxnSpLocks/>
              <a:stCxn id="5" idx="0"/>
              <a:endCxn id="20" idx="4"/>
            </p:cNvCxnSpPr>
            <p:nvPr/>
          </p:nvCxnSpPr>
          <p:spPr>
            <a:xfrm flipV="1">
              <a:off x="2428364" y="2738125"/>
              <a:ext cx="58291" cy="706137"/>
            </a:xfrm>
            <a:prstGeom prst="line">
              <a:avLst/>
            </a:prstGeom>
            <a:ln w="190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7" name="直接连接符 6">
              <a:extLst>
                <a:ext uri="{FF2B5EF4-FFF2-40B4-BE49-F238E27FC236}">
                  <a16:creationId xmlns:a16="http://schemas.microsoft.com/office/drawing/2014/main" id="{559C7E87-635B-CFA9-EF1C-4E8A978F9122}"/>
                </a:ext>
              </a:extLst>
            </p:cNvPr>
            <p:cNvCxnSpPr>
              <a:cxnSpLocks/>
              <a:stCxn id="5" idx="2"/>
              <a:endCxn id="32" idx="0"/>
            </p:cNvCxnSpPr>
            <p:nvPr/>
          </p:nvCxnSpPr>
          <p:spPr>
            <a:xfrm>
              <a:off x="2428364" y="3813594"/>
              <a:ext cx="102731" cy="918978"/>
            </a:xfrm>
            <a:prstGeom prst="line">
              <a:avLst/>
            </a:prstGeom>
            <a:ln w="190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8" name="组合 7">
            <a:extLst>
              <a:ext uri="{FF2B5EF4-FFF2-40B4-BE49-F238E27FC236}">
                <a16:creationId xmlns:a16="http://schemas.microsoft.com/office/drawing/2014/main" id="{B0CD495C-9DF9-CA80-F146-5030156E2EF7}"/>
              </a:ext>
            </a:extLst>
          </p:cNvPr>
          <p:cNvGrpSpPr/>
          <p:nvPr/>
        </p:nvGrpSpPr>
        <p:grpSpPr>
          <a:xfrm>
            <a:off x="2050943" y="2732521"/>
            <a:ext cx="1900278" cy="2022485"/>
            <a:chOff x="2576091" y="2671885"/>
            <a:chExt cx="1900278" cy="2022485"/>
          </a:xfrm>
        </p:grpSpPr>
        <p:sp>
          <p:nvSpPr>
            <p:cNvPr id="9" name="箭头: V 形 8">
              <a:extLst>
                <a:ext uri="{FF2B5EF4-FFF2-40B4-BE49-F238E27FC236}">
                  <a16:creationId xmlns:a16="http://schemas.microsoft.com/office/drawing/2014/main" id="{41531D04-E8D4-DA39-514A-42862E8795A8}"/>
                </a:ext>
              </a:extLst>
            </p:cNvPr>
            <p:cNvSpPr/>
            <p:nvPr/>
          </p:nvSpPr>
          <p:spPr>
            <a:xfrm>
              <a:off x="2576091" y="3461556"/>
              <a:ext cx="1900278" cy="369332"/>
            </a:xfrm>
            <a:prstGeom prst="chevron">
              <a:avLst>
                <a:gd name="adj" fmla="val 60001"/>
              </a:avLst>
            </a:prstGeom>
            <a:solidFill>
              <a:schemeClr val="bg1">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r>
                <a:rPr kumimoji="1" lang="zh-CN" altLang="en-US" dirty="0">
                  <a:solidFill>
                    <a:schemeClr val="bg1"/>
                  </a:solidFill>
                  <a:latin typeface="+mj-ea"/>
                  <a:ea typeface="+mj-ea"/>
                </a:rPr>
                <a:t>第二阶段</a:t>
              </a:r>
            </a:p>
          </p:txBody>
        </p:sp>
        <p:cxnSp>
          <p:nvCxnSpPr>
            <p:cNvPr id="10" name="直接连接符 9">
              <a:extLst>
                <a:ext uri="{FF2B5EF4-FFF2-40B4-BE49-F238E27FC236}">
                  <a16:creationId xmlns:a16="http://schemas.microsoft.com/office/drawing/2014/main" id="{42A93C43-0891-8B1A-F71B-A4591181684C}"/>
                </a:ext>
              </a:extLst>
            </p:cNvPr>
            <p:cNvCxnSpPr>
              <a:cxnSpLocks/>
              <a:stCxn id="9" idx="2"/>
              <a:endCxn id="37" idx="0"/>
            </p:cNvCxnSpPr>
            <p:nvPr/>
          </p:nvCxnSpPr>
          <p:spPr>
            <a:xfrm>
              <a:off x="3415429" y="3830888"/>
              <a:ext cx="103966" cy="863482"/>
            </a:xfrm>
            <a:prstGeom prst="line">
              <a:avLst/>
            </a:prstGeom>
            <a:ln w="19050" cmpd="sng">
              <a:solidFill>
                <a:schemeClr val="tx2"/>
              </a:solidFill>
            </a:ln>
            <a:effectLst/>
          </p:spPr>
          <p:style>
            <a:lnRef idx="2">
              <a:schemeClr val="accent1"/>
            </a:lnRef>
            <a:fillRef idx="0">
              <a:schemeClr val="accent1"/>
            </a:fillRef>
            <a:effectRef idx="1">
              <a:schemeClr val="accent1"/>
            </a:effectRef>
            <a:fontRef idx="minor">
              <a:schemeClr val="tx1"/>
            </a:fontRef>
          </p:style>
        </p:cxnSp>
        <p:cxnSp>
          <p:nvCxnSpPr>
            <p:cNvPr id="11" name="直接连接符 10">
              <a:extLst>
                <a:ext uri="{FF2B5EF4-FFF2-40B4-BE49-F238E27FC236}">
                  <a16:creationId xmlns:a16="http://schemas.microsoft.com/office/drawing/2014/main" id="{A1E461B2-3D88-B7D1-8269-11DA7AAE7854}"/>
                </a:ext>
              </a:extLst>
            </p:cNvPr>
            <p:cNvCxnSpPr>
              <a:cxnSpLocks/>
              <a:stCxn id="9" idx="0"/>
              <a:endCxn id="27" idx="4"/>
            </p:cNvCxnSpPr>
            <p:nvPr/>
          </p:nvCxnSpPr>
          <p:spPr>
            <a:xfrm flipV="1">
              <a:off x="3415429" y="2671885"/>
              <a:ext cx="80997" cy="789671"/>
            </a:xfrm>
            <a:prstGeom prst="line">
              <a:avLst/>
            </a:prstGeom>
            <a:ln w="19050" cmpd="sng">
              <a:solidFill>
                <a:schemeClr val="tx2"/>
              </a:solidFill>
            </a:ln>
            <a:effectLst/>
          </p:spPr>
          <p:style>
            <a:lnRef idx="2">
              <a:schemeClr val="accent1"/>
            </a:lnRef>
            <a:fillRef idx="0">
              <a:schemeClr val="accent1"/>
            </a:fillRef>
            <a:effectRef idx="1">
              <a:schemeClr val="accent1"/>
            </a:effectRef>
            <a:fontRef idx="minor">
              <a:schemeClr val="tx1"/>
            </a:fontRef>
          </p:style>
        </p:cxnSp>
      </p:grpSp>
      <p:grpSp>
        <p:nvGrpSpPr>
          <p:cNvPr id="12" name="组合 11">
            <a:extLst>
              <a:ext uri="{FF2B5EF4-FFF2-40B4-BE49-F238E27FC236}">
                <a16:creationId xmlns:a16="http://schemas.microsoft.com/office/drawing/2014/main" id="{8290BC82-F96E-D51F-BF9C-F5431C76B58B}"/>
              </a:ext>
            </a:extLst>
          </p:cNvPr>
          <p:cNvGrpSpPr/>
          <p:nvPr/>
        </p:nvGrpSpPr>
        <p:grpSpPr>
          <a:xfrm>
            <a:off x="5720513" y="4668558"/>
            <a:ext cx="1160709" cy="1673360"/>
            <a:chOff x="8691190" y="2545916"/>
            <a:chExt cx="2162343" cy="3117386"/>
          </a:xfrm>
        </p:grpSpPr>
        <p:sp>
          <p:nvSpPr>
            <p:cNvPr id="13" name="椭圆 12">
              <a:extLst>
                <a:ext uri="{FF2B5EF4-FFF2-40B4-BE49-F238E27FC236}">
                  <a16:creationId xmlns:a16="http://schemas.microsoft.com/office/drawing/2014/main" id="{C526FD37-8FC3-540E-23B7-DD34F8FCE913}"/>
                </a:ext>
              </a:extLst>
            </p:cNvPr>
            <p:cNvSpPr/>
            <p:nvPr/>
          </p:nvSpPr>
          <p:spPr>
            <a:xfrm>
              <a:off x="8691190" y="2545916"/>
              <a:ext cx="2162343" cy="2162343"/>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endParaRPr kumimoji="1" lang="zh-CN" altLang="en-US">
                <a:latin typeface="+mj-ea"/>
                <a:ea typeface="+mj-ea"/>
              </a:endParaRPr>
            </a:p>
          </p:txBody>
        </p:sp>
        <p:sp>
          <p:nvSpPr>
            <p:cNvPr id="17" name="任意多边形: 形状 16">
              <a:extLst>
                <a:ext uri="{FF2B5EF4-FFF2-40B4-BE49-F238E27FC236}">
                  <a16:creationId xmlns:a16="http://schemas.microsoft.com/office/drawing/2014/main" id="{A55E2978-71B2-017B-B12C-EEF86D6B9083}"/>
                </a:ext>
              </a:extLst>
            </p:cNvPr>
            <p:cNvSpPr>
              <a:spLocks/>
            </p:cNvSpPr>
            <p:nvPr/>
          </p:nvSpPr>
          <p:spPr bwMode="auto">
            <a:xfrm>
              <a:off x="9150792" y="3101705"/>
              <a:ext cx="472791" cy="467815"/>
            </a:xfrm>
            <a:custGeom>
              <a:avLst/>
              <a:gdLst/>
              <a:ahLst/>
              <a:cxnLst>
                <a:cxn ang="0">
                  <a:pos x="94" y="0"/>
                </a:cxn>
                <a:cxn ang="0">
                  <a:pos x="94" y="0"/>
                </a:cxn>
                <a:cxn ang="0">
                  <a:pos x="80" y="0"/>
                </a:cxn>
                <a:cxn ang="0">
                  <a:pos x="66" y="4"/>
                </a:cxn>
                <a:cxn ang="0">
                  <a:pos x="54" y="8"/>
                </a:cxn>
                <a:cxn ang="0">
                  <a:pos x="42" y="16"/>
                </a:cxn>
                <a:cxn ang="0">
                  <a:pos x="42" y="16"/>
                </a:cxn>
                <a:cxn ang="0">
                  <a:pos x="32" y="22"/>
                </a:cxn>
                <a:cxn ang="0">
                  <a:pos x="24" y="30"/>
                </a:cxn>
                <a:cxn ang="0">
                  <a:pos x="18" y="40"/>
                </a:cxn>
                <a:cxn ang="0">
                  <a:pos x="12" y="50"/>
                </a:cxn>
                <a:cxn ang="0">
                  <a:pos x="6" y="60"/>
                </a:cxn>
                <a:cxn ang="0">
                  <a:pos x="4" y="70"/>
                </a:cxn>
                <a:cxn ang="0">
                  <a:pos x="2" y="82"/>
                </a:cxn>
                <a:cxn ang="0">
                  <a:pos x="0" y="94"/>
                </a:cxn>
                <a:cxn ang="0">
                  <a:pos x="0" y="94"/>
                </a:cxn>
                <a:cxn ang="0">
                  <a:pos x="2" y="114"/>
                </a:cxn>
                <a:cxn ang="0">
                  <a:pos x="8" y="132"/>
                </a:cxn>
                <a:cxn ang="0">
                  <a:pos x="16" y="148"/>
                </a:cxn>
                <a:cxn ang="0">
                  <a:pos x="28" y="162"/>
                </a:cxn>
                <a:cxn ang="0">
                  <a:pos x="42" y="172"/>
                </a:cxn>
                <a:cxn ang="0">
                  <a:pos x="58" y="182"/>
                </a:cxn>
                <a:cxn ang="0">
                  <a:pos x="76" y="188"/>
                </a:cxn>
                <a:cxn ang="0">
                  <a:pos x="94" y="188"/>
                </a:cxn>
                <a:cxn ang="0">
                  <a:pos x="94" y="188"/>
                </a:cxn>
                <a:cxn ang="0">
                  <a:pos x="94" y="188"/>
                </a:cxn>
                <a:cxn ang="0">
                  <a:pos x="94" y="188"/>
                </a:cxn>
                <a:cxn ang="0">
                  <a:pos x="94" y="188"/>
                </a:cxn>
                <a:cxn ang="0">
                  <a:pos x="94" y="188"/>
                </a:cxn>
                <a:cxn ang="0">
                  <a:pos x="114" y="188"/>
                </a:cxn>
                <a:cxn ang="0">
                  <a:pos x="114" y="188"/>
                </a:cxn>
                <a:cxn ang="0">
                  <a:pos x="130" y="182"/>
                </a:cxn>
                <a:cxn ang="0">
                  <a:pos x="144" y="176"/>
                </a:cxn>
                <a:cxn ang="0">
                  <a:pos x="156" y="166"/>
                </a:cxn>
                <a:cxn ang="0">
                  <a:pos x="168" y="154"/>
                </a:cxn>
                <a:cxn ang="0">
                  <a:pos x="178" y="142"/>
                </a:cxn>
                <a:cxn ang="0">
                  <a:pos x="184" y="126"/>
                </a:cxn>
                <a:cxn ang="0">
                  <a:pos x="188" y="112"/>
                </a:cxn>
                <a:cxn ang="0">
                  <a:pos x="190" y="94"/>
                </a:cxn>
                <a:cxn ang="0">
                  <a:pos x="190" y="94"/>
                </a:cxn>
                <a:cxn ang="0">
                  <a:pos x="188" y="78"/>
                </a:cxn>
                <a:cxn ang="0">
                  <a:pos x="184" y="62"/>
                </a:cxn>
                <a:cxn ang="0">
                  <a:pos x="178" y="48"/>
                </a:cxn>
                <a:cxn ang="0">
                  <a:pos x="168" y="34"/>
                </a:cxn>
                <a:cxn ang="0">
                  <a:pos x="168" y="34"/>
                </a:cxn>
                <a:cxn ang="0">
                  <a:pos x="154" y="20"/>
                </a:cxn>
                <a:cxn ang="0">
                  <a:pos x="136" y="8"/>
                </a:cxn>
                <a:cxn ang="0">
                  <a:pos x="116" y="2"/>
                </a:cxn>
                <a:cxn ang="0">
                  <a:pos x="106" y="0"/>
                </a:cxn>
                <a:cxn ang="0">
                  <a:pos x="94" y="0"/>
                </a:cxn>
                <a:cxn ang="0">
                  <a:pos x="94" y="0"/>
                </a:cxn>
              </a:cxnLst>
              <a:rect l="0" t="0" r="r" b="b"/>
              <a:pathLst>
                <a:path w="190" h="188">
                  <a:moveTo>
                    <a:pt x="94" y="0"/>
                  </a:moveTo>
                  <a:lnTo>
                    <a:pt x="94" y="0"/>
                  </a:lnTo>
                  <a:lnTo>
                    <a:pt x="80" y="0"/>
                  </a:lnTo>
                  <a:lnTo>
                    <a:pt x="66" y="4"/>
                  </a:lnTo>
                  <a:lnTo>
                    <a:pt x="54" y="8"/>
                  </a:lnTo>
                  <a:lnTo>
                    <a:pt x="42" y="16"/>
                  </a:lnTo>
                  <a:lnTo>
                    <a:pt x="42" y="16"/>
                  </a:lnTo>
                  <a:lnTo>
                    <a:pt x="32" y="22"/>
                  </a:lnTo>
                  <a:lnTo>
                    <a:pt x="24" y="30"/>
                  </a:lnTo>
                  <a:lnTo>
                    <a:pt x="18" y="40"/>
                  </a:lnTo>
                  <a:lnTo>
                    <a:pt x="12" y="50"/>
                  </a:lnTo>
                  <a:lnTo>
                    <a:pt x="6" y="60"/>
                  </a:lnTo>
                  <a:lnTo>
                    <a:pt x="4" y="70"/>
                  </a:lnTo>
                  <a:lnTo>
                    <a:pt x="2" y="82"/>
                  </a:lnTo>
                  <a:lnTo>
                    <a:pt x="0" y="94"/>
                  </a:lnTo>
                  <a:lnTo>
                    <a:pt x="0" y="94"/>
                  </a:lnTo>
                  <a:lnTo>
                    <a:pt x="2" y="114"/>
                  </a:lnTo>
                  <a:lnTo>
                    <a:pt x="8" y="132"/>
                  </a:lnTo>
                  <a:lnTo>
                    <a:pt x="16" y="148"/>
                  </a:lnTo>
                  <a:lnTo>
                    <a:pt x="28" y="162"/>
                  </a:lnTo>
                  <a:lnTo>
                    <a:pt x="42" y="172"/>
                  </a:lnTo>
                  <a:lnTo>
                    <a:pt x="58" y="182"/>
                  </a:lnTo>
                  <a:lnTo>
                    <a:pt x="76" y="188"/>
                  </a:lnTo>
                  <a:lnTo>
                    <a:pt x="94" y="188"/>
                  </a:lnTo>
                  <a:lnTo>
                    <a:pt x="94" y="188"/>
                  </a:lnTo>
                  <a:lnTo>
                    <a:pt x="94" y="188"/>
                  </a:lnTo>
                  <a:lnTo>
                    <a:pt x="94" y="188"/>
                  </a:lnTo>
                  <a:lnTo>
                    <a:pt x="94" y="188"/>
                  </a:lnTo>
                  <a:lnTo>
                    <a:pt x="94" y="188"/>
                  </a:lnTo>
                  <a:lnTo>
                    <a:pt x="114" y="188"/>
                  </a:lnTo>
                  <a:lnTo>
                    <a:pt x="114" y="188"/>
                  </a:lnTo>
                  <a:lnTo>
                    <a:pt x="130" y="182"/>
                  </a:lnTo>
                  <a:lnTo>
                    <a:pt x="144" y="176"/>
                  </a:lnTo>
                  <a:lnTo>
                    <a:pt x="156" y="166"/>
                  </a:lnTo>
                  <a:lnTo>
                    <a:pt x="168" y="154"/>
                  </a:lnTo>
                  <a:lnTo>
                    <a:pt x="178" y="142"/>
                  </a:lnTo>
                  <a:lnTo>
                    <a:pt x="184" y="126"/>
                  </a:lnTo>
                  <a:lnTo>
                    <a:pt x="188" y="112"/>
                  </a:lnTo>
                  <a:lnTo>
                    <a:pt x="190" y="94"/>
                  </a:lnTo>
                  <a:lnTo>
                    <a:pt x="190" y="94"/>
                  </a:lnTo>
                  <a:lnTo>
                    <a:pt x="188" y="78"/>
                  </a:lnTo>
                  <a:lnTo>
                    <a:pt x="184" y="62"/>
                  </a:lnTo>
                  <a:lnTo>
                    <a:pt x="178" y="48"/>
                  </a:lnTo>
                  <a:lnTo>
                    <a:pt x="168" y="34"/>
                  </a:lnTo>
                  <a:lnTo>
                    <a:pt x="168" y="34"/>
                  </a:lnTo>
                  <a:lnTo>
                    <a:pt x="154" y="20"/>
                  </a:lnTo>
                  <a:lnTo>
                    <a:pt x="136" y="8"/>
                  </a:lnTo>
                  <a:lnTo>
                    <a:pt x="116" y="2"/>
                  </a:lnTo>
                  <a:lnTo>
                    <a:pt x="106" y="0"/>
                  </a:lnTo>
                  <a:lnTo>
                    <a:pt x="94" y="0"/>
                  </a:lnTo>
                  <a:lnTo>
                    <a:pt x="94"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spAutoFit/>
            </a:bodyPr>
            <a:lstStyle/>
            <a:p>
              <a:endParaRPr lang="zh-CN" altLang="en-US" dirty="0">
                <a:latin typeface="+mj-ea"/>
                <a:ea typeface="+mj-ea"/>
              </a:endParaRPr>
            </a:p>
          </p:txBody>
        </p:sp>
        <p:sp>
          <p:nvSpPr>
            <p:cNvPr id="15" name="文本框 14">
              <a:extLst>
                <a:ext uri="{FF2B5EF4-FFF2-40B4-BE49-F238E27FC236}">
                  <a16:creationId xmlns:a16="http://schemas.microsoft.com/office/drawing/2014/main" id="{14B52887-83AC-B8A1-5573-16971A34E579}"/>
                </a:ext>
              </a:extLst>
            </p:cNvPr>
            <p:cNvSpPr txBox="1"/>
            <p:nvPr/>
          </p:nvSpPr>
          <p:spPr>
            <a:xfrm>
              <a:off x="8922184" y="4835750"/>
              <a:ext cx="1700357" cy="827552"/>
            </a:xfrm>
            <a:prstGeom prst="rect">
              <a:avLst/>
            </a:prstGeom>
            <a:noFill/>
          </p:spPr>
          <p:txBody>
            <a:bodyPr wrap="square" rtlCol="0">
              <a:spAutoFit/>
            </a:bodyPr>
            <a:lstStyle/>
            <a:p>
              <a:pPr algn="ctr"/>
              <a:r>
                <a:rPr kumimoji="1" lang="zh-CN" altLang="en-US" sz="1200" b="1" dirty="0">
                  <a:solidFill>
                    <a:schemeClr val="accent1"/>
                  </a:solidFill>
                  <a:latin typeface="+mj-ea"/>
                  <a:ea typeface="+mj-ea"/>
                </a:rPr>
                <a:t>情感说话人视频</a:t>
              </a:r>
            </a:p>
          </p:txBody>
        </p:sp>
        <p:sp>
          <p:nvSpPr>
            <p:cNvPr id="73" name="任意多边形: 形状 72">
              <a:extLst>
                <a:ext uri="{FF2B5EF4-FFF2-40B4-BE49-F238E27FC236}">
                  <a16:creationId xmlns:a16="http://schemas.microsoft.com/office/drawing/2014/main" id="{8B5860E7-D086-4AB3-1381-6A7FEB6CA54B}"/>
                </a:ext>
              </a:extLst>
            </p:cNvPr>
            <p:cNvSpPr>
              <a:spLocks/>
            </p:cNvSpPr>
            <p:nvPr/>
          </p:nvSpPr>
          <p:spPr bwMode="auto">
            <a:xfrm>
              <a:off x="9976132" y="3118483"/>
              <a:ext cx="472791" cy="467815"/>
            </a:xfrm>
            <a:custGeom>
              <a:avLst/>
              <a:gdLst/>
              <a:ahLst/>
              <a:cxnLst>
                <a:cxn ang="0">
                  <a:pos x="94" y="0"/>
                </a:cxn>
                <a:cxn ang="0">
                  <a:pos x="94" y="0"/>
                </a:cxn>
                <a:cxn ang="0">
                  <a:pos x="80" y="0"/>
                </a:cxn>
                <a:cxn ang="0">
                  <a:pos x="66" y="4"/>
                </a:cxn>
                <a:cxn ang="0">
                  <a:pos x="54" y="8"/>
                </a:cxn>
                <a:cxn ang="0">
                  <a:pos x="42" y="16"/>
                </a:cxn>
                <a:cxn ang="0">
                  <a:pos x="42" y="16"/>
                </a:cxn>
                <a:cxn ang="0">
                  <a:pos x="32" y="22"/>
                </a:cxn>
                <a:cxn ang="0">
                  <a:pos x="24" y="30"/>
                </a:cxn>
                <a:cxn ang="0">
                  <a:pos x="18" y="40"/>
                </a:cxn>
                <a:cxn ang="0">
                  <a:pos x="12" y="50"/>
                </a:cxn>
                <a:cxn ang="0">
                  <a:pos x="6" y="60"/>
                </a:cxn>
                <a:cxn ang="0">
                  <a:pos x="4" y="70"/>
                </a:cxn>
                <a:cxn ang="0">
                  <a:pos x="2" y="82"/>
                </a:cxn>
                <a:cxn ang="0">
                  <a:pos x="0" y="94"/>
                </a:cxn>
                <a:cxn ang="0">
                  <a:pos x="0" y="94"/>
                </a:cxn>
                <a:cxn ang="0">
                  <a:pos x="2" y="114"/>
                </a:cxn>
                <a:cxn ang="0">
                  <a:pos x="8" y="132"/>
                </a:cxn>
                <a:cxn ang="0">
                  <a:pos x="16" y="148"/>
                </a:cxn>
                <a:cxn ang="0">
                  <a:pos x="28" y="162"/>
                </a:cxn>
                <a:cxn ang="0">
                  <a:pos x="42" y="172"/>
                </a:cxn>
                <a:cxn ang="0">
                  <a:pos x="58" y="182"/>
                </a:cxn>
                <a:cxn ang="0">
                  <a:pos x="76" y="188"/>
                </a:cxn>
                <a:cxn ang="0">
                  <a:pos x="94" y="188"/>
                </a:cxn>
                <a:cxn ang="0">
                  <a:pos x="94" y="188"/>
                </a:cxn>
                <a:cxn ang="0">
                  <a:pos x="94" y="188"/>
                </a:cxn>
                <a:cxn ang="0">
                  <a:pos x="94" y="188"/>
                </a:cxn>
                <a:cxn ang="0">
                  <a:pos x="94" y="188"/>
                </a:cxn>
                <a:cxn ang="0">
                  <a:pos x="94" y="188"/>
                </a:cxn>
                <a:cxn ang="0">
                  <a:pos x="114" y="188"/>
                </a:cxn>
                <a:cxn ang="0">
                  <a:pos x="114" y="188"/>
                </a:cxn>
                <a:cxn ang="0">
                  <a:pos x="130" y="182"/>
                </a:cxn>
                <a:cxn ang="0">
                  <a:pos x="144" y="176"/>
                </a:cxn>
                <a:cxn ang="0">
                  <a:pos x="156" y="166"/>
                </a:cxn>
                <a:cxn ang="0">
                  <a:pos x="168" y="154"/>
                </a:cxn>
                <a:cxn ang="0">
                  <a:pos x="178" y="142"/>
                </a:cxn>
                <a:cxn ang="0">
                  <a:pos x="184" y="126"/>
                </a:cxn>
                <a:cxn ang="0">
                  <a:pos x="188" y="112"/>
                </a:cxn>
                <a:cxn ang="0">
                  <a:pos x="190" y="94"/>
                </a:cxn>
                <a:cxn ang="0">
                  <a:pos x="190" y="94"/>
                </a:cxn>
                <a:cxn ang="0">
                  <a:pos x="188" y="78"/>
                </a:cxn>
                <a:cxn ang="0">
                  <a:pos x="184" y="62"/>
                </a:cxn>
                <a:cxn ang="0">
                  <a:pos x="178" y="48"/>
                </a:cxn>
                <a:cxn ang="0">
                  <a:pos x="168" y="34"/>
                </a:cxn>
                <a:cxn ang="0">
                  <a:pos x="168" y="34"/>
                </a:cxn>
                <a:cxn ang="0">
                  <a:pos x="154" y="20"/>
                </a:cxn>
                <a:cxn ang="0">
                  <a:pos x="136" y="8"/>
                </a:cxn>
                <a:cxn ang="0">
                  <a:pos x="116" y="2"/>
                </a:cxn>
                <a:cxn ang="0">
                  <a:pos x="106" y="0"/>
                </a:cxn>
                <a:cxn ang="0">
                  <a:pos x="94" y="0"/>
                </a:cxn>
                <a:cxn ang="0">
                  <a:pos x="94" y="0"/>
                </a:cxn>
              </a:cxnLst>
              <a:rect l="0" t="0" r="r" b="b"/>
              <a:pathLst>
                <a:path w="190" h="188">
                  <a:moveTo>
                    <a:pt x="94" y="0"/>
                  </a:moveTo>
                  <a:lnTo>
                    <a:pt x="94" y="0"/>
                  </a:lnTo>
                  <a:lnTo>
                    <a:pt x="80" y="0"/>
                  </a:lnTo>
                  <a:lnTo>
                    <a:pt x="66" y="4"/>
                  </a:lnTo>
                  <a:lnTo>
                    <a:pt x="54" y="8"/>
                  </a:lnTo>
                  <a:lnTo>
                    <a:pt x="42" y="16"/>
                  </a:lnTo>
                  <a:lnTo>
                    <a:pt x="42" y="16"/>
                  </a:lnTo>
                  <a:lnTo>
                    <a:pt x="32" y="22"/>
                  </a:lnTo>
                  <a:lnTo>
                    <a:pt x="24" y="30"/>
                  </a:lnTo>
                  <a:lnTo>
                    <a:pt x="18" y="40"/>
                  </a:lnTo>
                  <a:lnTo>
                    <a:pt x="12" y="50"/>
                  </a:lnTo>
                  <a:lnTo>
                    <a:pt x="6" y="60"/>
                  </a:lnTo>
                  <a:lnTo>
                    <a:pt x="4" y="70"/>
                  </a:lnTo>
                  <a:lnTo>
                    <a:pt x="2" y="82"/>
                  </a:lnTo>
                  <a:lnTo>
                    <a:pt x="0" y="94"/>
                  </a:lnTo>
                  <a:lnTo>
                    <a:pt x="0" y="94"/>
                  </a:lnTo>
                  <a:lnTo>
                    <a:pt x="2" y="114"/>
                  </a:lnTo>
                  <a:lnTo>
                    <a:pt x="8" y="132"/>
                  </a:lnTo>
                  <a:lnTo>
                    <a:pt x="16" y="148"/>
                  </a:lnTo>
                  <a:lnTo>
                    <a:pt x="28" y="162"/>
                  </a:lnTo>
                  <a:lnTo>
                    <a:pt x="42" y="172"/>
                  </a:lnTo>
                  <a:lnTo>
                    <a:pt x="58" y="182"/>
                  </a:lnTo>
                  <a:lnTo>
                    <a:pt x="76" y="188"/>
                  </a:lnTo>
                  <a:lnTo>
                    <a:pt x="94" y="188"/>
                  </a:lnTo>
                  <a:lnTo>
                    <a:pt x="94" y="188"/>
                  </a:lnTo>
                  <a:lnTo>
                    <a:pt x="94" y="188"/>
                  </a:lnTo>
                  <a:lnTo>
                    <a:pt x="94" y="188"/>
                  </a:lnTo>
                  <a:lnTo>
                    <a:pt x="94" y="188"/>
                  </a:lnTo>
                  <a:lnTo>
                    <a:pt x="94" y="188"/>
                  </a:lnTo>
                  <a:lnTo>
                    <a:pt x="114" y="188"/>
                  </a:lnTo>
                  <a:lnTo>
                    <a:pt x="114" y="188"/>
                  </a:lnTo>
                  <a:lnTo>
                    <a:pt x="130" y="182"/>
                  </a:lnTo>
                  <a:lnTo>
                    <a:pt x="144" y="176"/>
                  </a:lnTo>
                  <a:lnTo>
                    <a:pt x="156" y="166"/>
                  </a:lnTo>
                  <a:lnTo>
                    <a:pt x="168" y="154"/>
                  </a:lnTo>
                  <a:lnTo>
                    <a:pt x="178" y="142"/>
                  </a:lnTo>
                  <a:lnTo>
                    <a:pt x="184" y="126"/>
                  </a:lnTo>
                  <a:lnTo>
                    <a:pt x="188" y="112"/>
                  </a:lnTo>
                  <a:lnTo>
                    <a:pt x="190" y="94"/>
                  </a:lnTo>
                  <a:lnTo>
                    <a:pt x="190" y="94"/>
                  </a:lnTo>
                  <a:lnTo>
                    <a:pt x="188" y="78"/>
                  </a:lnTo>
                  <a:lnTo>
                    <a:pt x="184" y="62"/>
                  </a:lnTo>
                  <a:lnTo>
                    <a:pt x="178" y="48"/>
                  </a:lnTo>
                  <a:lnTo>
                    <a:pt x="168" y="34"/>
                  </a:lnTo>
                  <a:lnTo>
                    <a:pt x="168" y="34"/>
                  </a:lnTo>
                  <a:lnTo>
                    <a:pt x="154" y="20"/>
                  </a:lnTo>
                  <a:lnTo>
                    <a:pt x="136" y="8"/>
                  </a:lnTo>
                  <a:lnTo>
                    <a:pt x="116" y="2"/>
                  </a:lnTo>
                  <a:lnTo>
                    <a:pt x="106" y="0"/>
                  </a:lnTo>
                  <a:lnTo>
                    <a:pt x="94" y="0"/>
                  </a:lnTo>
                  <a:lnTo>
                    <a:pt x="94"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spAutoFit/>
            </a:bodyPr>
            <a:lstStyle/>
            <a:p>
              <a:endParaRPr lang="zh-CN" altLang="en-US" dirty="0">
                <a:latin typeface="+mj-ea"/>
                <a:ea typeface="+mj-ea"/>
              </a:endParaRPr>
            </a:p>
          </p:txBody>
        </p:sp>
        <p:sp>
          <p:nvSpPr>
            <p:cNvPr id="75" name="任意多边形: 形状 74">
              <a:extLst>
                <a:ext uri="{FF2B5EF4-FFF2-40B4-BE49-F238E27FC236}">
                  <a16:creationId xmlns:a16="http://schemas.microsoft.com/office/drawing/2014/main" id="{2FF366B1-067E-D88C-0060-1B89D49050B1}"/>
                </a:ext>
              </a:extLst>
            </p:cNvPr>
            <p:cNvSpPr>
              <a:spLocks/>
            </p:cNvSpPr>
            <p:nvPr/>
          </p:nvSpPr>
          <p:spPr bwMode="auto">
            <a:xfrm>
              <a:off x="9353512" y="4078800"/>
              <a:ext cx="917633" cy="233907"/>
            </a:xfrm>
            <a:custGeom>
              <a:avLst/>
              <a:gdLst/>
              <a:ahLst/>
              <a:cxnLst>
                <a:cxn ang="0">
                  <a:pos x="94" y="0"/>
                </a:cxn>
                <a:cxn ang="0">
                  <a:pos x="94" y="0"/>
                </a:cxn>
                <a:cxn ang="0">
                  <a:pos x="80" y="0"/>
                </a:cxn>
                <a:cxn ang="0">
                  <a:pos x="66" y="4"/>
                </a:cxn>
                <a:cxn ang="0">
                  <a:pos x="54" y="8"/>
                </a:cxn>
                <a:cxn ang="0">
                  <a:pos x="42" y="16"/>
                </a:cxn>
                <a:cxn ang="0">
                  <a:pos x="42" y="16"/>
                </a:cxn>
                <a:cxn ang="0">
                  <a:pos x="32" y="22"/>
                </a:cxn>
                <a:cxn ang="0">
                  <a:pos x="24" y="30"/>
                </a:cxn>
                <a:cxn ang="0">
                  <a:pos x="18" y="40"/>
                </a:cxn>
                <a:cxn ang="0">
                  <a:pos x="12" y="50"/>
                </a:cxn>
                <a:cxn ang="0">
                  <a:pos x="6" y="60"/>
                </a:cxn>
                <a:cxn ang="0">
                  <a:pos x="4" y="70"/>
                </a:cxn>
                <a:cxn ang="0">
                  <a:pos x="2" y="82"/>
                </a:cxn>
                <a:cxn ang="0">
                  <a:pos x="0" y="94"/>
                </a:cxn>
                <a:cxn ang="0">
                  <a:pos x="0" y="94"/>
                </a:cxn>
                <a:cxn ang="0">
                  <a:pos x="2" y="114"/>
                </a:cxn>
                <a:cxn ang="0">
                  <a:pos x="8" y="132"/>
                </a:cxn>
                <a:cxn ang="0">
                  <a:pos x="16" y="148"/>
                </a:cxn>
                <a:cxn ang="0">
                  <a:pos x="28" y="162"/>
                </a:cxn>
                <a:cxn ang="0">
                  <a:pos x="42" y="172"/>
                </a:cxn>
                <a:cxn ang="0">
                  <a:pos x="58" y="182"/>
                </a:cxn>
                <a:cxn ang="0">
                  <a:pos x="76" y="188"/>
                </a:cxn>
                <a:cxn ang="0">
                  <a:pos x="94" y="188"/>
                </a:cxn>
                <a:cxn ang="0">
                  <a:pos x="94" y="188"/>
                </a:cxn>
                <a:cxn ang="0">
                  <a:pos x="94" y="188"/>
                </a:cxn>
                <a:cxn ang="0">
                  <a:pos x="94" y="188"/>
                </a:cxn>
                <a:cxn ang="0">
                  <a:pos x="94" y="188"/>
                </a:cxn>
                <a:cxn ang="0">
                  <a:pos x="94" y="188"/>
                </a:cxn>
                <a:cxn ang="0">
                  <a:pos x="114" y="188"/>
                </a:cxn>
                <a:cxn ang="0">
                  <a:pos x="114" y="188"/>
                </a:cxn>
                <a:cxn ang="0">
                  <a:pos x="130" y="182"/>
                </a:cxn>
                <a:cxn ang="0">
                  <a:pos x="144" y="176"/>
                </a:cxn>
                <a:cxn ang="0">
                  <a:pos x="156" y="166"/>
                </a:cxn>
                <a:cxn ang="0">
                  <a:pos x="168" y="154"/>
                </a:cxn>
                <a:cxn ang="0">
                  <a:pos x="178" y="142"/>
                </a:cxn>
                <a:cxn ang="0">
                  <a:pos x="184" y="126"/>
                </a:cxn>
                <a:cxn ang="0">
                  <a:pos x="188" y="112"/>
                </a:cxn>
                <a:cxn ang="0">
                  <a:pos x="190" y="94"/>
                </a:cxn>
                <a:cxn ang="0">
                  <a:pos x="190" y="94"/>
                </a:cxn>
                <a:cxn ang="0">
                  <a:pos x="188" y="78"/>
                </a:cxn>
                <a:cxn ang="0">
                  <a:pos x="184" y="62"/>
                </a:cxn>
                <a:cxn ang="0">
                  <a:pos x="178" y="48"/>
                </a:cxn>
                <a:cxn ang="0">
                  <a:pos x="168" y="34"/>
                </a:cxn>
                <a:cxn ang="0">
                  <a:pos x="168" y="34"/>
                </a:cxn>
                <a:cxn ang="0">
                  <a:pos x="154" y="20"/>
                </a:cxn>
                <a:cxn ang="0">
                  <a:pos x="136" y="8"/>
                </a:cxn>
                <a:cxn ang="0">
                  <a:pos x="116" y="2"/>
                </a:cxn>
                <a:cxn ang="0">
                  <a:pos x="106" y="0"/>
                </a:cxn>
                <a:cxn ang="0">
                  <a:pos x="94" y="0"/>
                </a:cxn>
                <a:cxn ang="0">
                  <a:pos x="94" y="0"/>
                </a:cxn>
              </a:cxnLst>
              <a:rect l="0" t="0" r="r" b="b"/>
              <a:pathLst>
                <a:path w="190" h="188">
                  <a:moveTo>
                    <a:pt x="94" y="0"/>
                  </a:moveTo>
                  <a:lnTo>
                    <a:pt x="94" y="0"/>
                  </a:lnTo>
                  <a:lnTo>
                    <a:pt x="80" y="0"/>
                  </a:lnTo>
                  <a:lnTo>
                    <a:pt x="66" y="4"/>
                  </a:lnTo>
                  <a:lnTo>
                    <a:pt x="54" y="8"/>
                  </a:lnTo>
                  <a:lnTo>
                    <a:pt x="42" y="16"/>
                  </a:lnTo>
                  <a:lnTo>
                    <a:pt x="42" y="16"/>
                  </a:lnTo>
                  <a:lnTo>
                    <a:pt x="32" y="22"/>
                  </a:lnTo>
                  <a:lnTo>
                    <a:pt x="24" y="30"/>
                  </a:lnTo>
                  <a:lnTo>
                    <a:pt x="18" y="40"/>
                  </a:lnTo>
                  <a:lnTo>
                    <a:pt x="12" y="50"/>
                  </a:lnTo>
                  <a:lnTo>
                    <a:pt x="6" y="60"/>
                  </a:lnTo>
                  <a:lnTo>
                    <a:pt x="4" y="70"/>
                  </a:lnTo>
                  <a:lnTo>
                    <a:pt x="2" y="82"/>
                  </a:lnTo>
                  <a:lnTo>
                    <a:pt x="0" y="94"/>
                  </a:lnTo>
                  <a:lnTo>
                    <a:pt x="0" y="94"/>
                  </a:lnTo>
                  <a:lnTo>
                    <a:pt x="2" y="114"/>
                  </a:lnTo>
                  <a:lnTo>
                    <a:pt x="8" y="132"/>
                  </a:lnTo>
                  <a:lnTo>
                    <a:pt x="16" y="148"/>
                  </a:lnTo>
                  <a:lnTo>
                    <a:pt x="28" y="162"/>
                  </a:lnTo>
                  <a:lnTo>
                    <a:pt x="42" y="172"/>
                  </a:lnTo>
                  <a:lnTo>
                    <a:pt x="58" y="182"/>
                  </a:lnTo>
                  <a:lnTo>
                    <a:pt x="76" y="188"/>
                  </a:lnTo>
                  <a:lnTo>
                    <a:pt x="94" y="188"/>
                  </a:lnTo>
                  <a:lnTo>
                    <a:pt x="94" y="188"/>
                  </a:lnTo>
                  <a:lnTo>
                    <a:pt x="94" y="188"/>
                  </a:lnTo>
                  <a:lnTo>
                    <a:pt x="94" y="188"/>
                  </a:lnTo>
                  <a:lnTo>
                    <a:pt x="94" y="188"/>
                  </a:lnTo>
                  <a:lnTo>
                    <a:pt x="94" y="188"/>
                  </a:lnTo>
                  <a:lnTo>
                    <a:pt x="114" y="188"/>
                  </a:lnTo>
                  <a:lnTo>
                    <a:pt x="114" y="188"/>
                  </a:lnTo>
                  <a:lnTo>
                    <a:pt x="130" y="182"/>
                  </a:lnTo>
                  <a:lnTo>
                    <a:pt x="144" y="176"/>
                  </a:lnTo>
                  <a:lnTo>
                    <a:pt x="156" y="166"/>
                  </a:lnTo>
                  <a:lnTo>
                    <a:pt x="168" y="154"/>
                  </a:lnTo>
                  <a:lnTo>
                    <a:pt x="178" y="142"/>
                  </a:lnTo>
                  <a:lnTo>
                    <a:pt x="184" y="126"/>
                  </a:lnTo>
                  <a:lnTo>
                    <a:pt x="188" y="112"/>
                  </a:lnTo>
                  <a:lnTo>
                    <a:pt x="190" y="94"/>
                  </a:lnTo>
                  <a:lnTo>
                    <a:pt x="190" y="94"/>
                  </a:lnTo>
                  <a:lnTo>
                    <a:pt x="188" y="78"/>
                  </a:lnTo>
                  <a:lnTo>
                    <a:pt x="184" y="62"/>
                  </a:lnTo>
                  <a:lnTo>
                    <a:pt x="178" y="48"/>
                  </a:lnTo>
                  <a:lnTo>
                    <a:pt x="168" y="34"/>
                  </a:lnTo>
                  <a:lnTo>
                    <a:pt x="168" y="34"/>
                  </a:lnTo>
                  <a:lnTo>
                    <a:pt x="154" y="20"/>
                  </a:lnTo>
                  <a:lnTo>
                    <a:pt x="136" y="8"/>
                  </a:lnTo>
                  <a:lnTo>
                    <a:pt x="116" y="2"/>
                  </a:lnTo>
                  <a:lnTo>
                    <a:pt x="106" y="0"/>
                  </a:lnTo>
                  <a:lnTo>
                    <a:pt x="94" y="0"/>
                  </a:lnTo>
                  <a:lnTo>
                    <a:pt x="94" y="0"/>
                  </a:lnTo>
                  <a:close/>
                </a:path>
              </a:pathLst>
            </a:custGeom>
            <a:solidFill>
              <a:schemeClr val="bg1"/>
            </a:solidFill>
            <a:ln w="9525">
              <a:noFill/>
              <a:round/>
              <a:headEnd/>
              <a:tailEnd/>
            </a:ln>
          </p:spPr>
          <p:txBody>
            <a:bodyPr vert="horz" wrap="square" lIns="91440" tIns="45720" rIns="91440" bIns="45720" numCol="1" anchor="t" anchorCtr="0" compatLnSpc="1">
              <a:prstTxWarp prst="textNoShape">
                <a:avLst/>
              </a:prstTxWarp>
              <a:spAutoFit/>
            </a:bodyPr>
            <a:lstStyle/>
            <a:p>
              <a:endParaRPr lang="zh-CN" altLang="en-US" dirty="0">
                <a:latin typeface="+mj-ea"/>
                <a:ea typeface="+mj-ea"/>
              </a:endParaRPr>
            </a:p>
          </p:txBody>
        </p:sp>
      </p:grpSp>
      <p:grpSp>
        <p:nvGrpSpPr>
          <p:cNvPr id="18" name="组合 17">
            <a:extLst>
              <a:ext uri="{FF2B5EF4-FFF2-40B4-BE49-F238E27FC236}">
                <a16:creationId xmlns:a16="http://schemas.microsoft.com/office/drawing/2014/main" id="{F5ECEBE2-C81C-1392-8021-D2127FCDF811}"/>
              </a:ext>
            </a:extLst>
          </p:cNvPr>
          <p:cNvGrpSpPr/>
          <p:nvPr/>
        </p:nvGrpSpPr>
        <p:grpSpPr>
          <a:xfrm>
            <a:off x="359580" y="1620954"/>
            <a:ext cx="1375093" cy="1205335"/>
            <a:chOff x="1096438" y="1388833"/>
            <a:chExt cx="1375093" cy="1205335"/>
          </a:xfrm>
        </p:grpSpPr>
        <p:sp>
          <p:nvSpPr>
            <p:cNvPr id="19" name="文本框 18">
              <a:extLst>
                <a:ext uri="{FF2B5EF4-FFF2-40B4-BE49-F238E27FC236}">
                  <a16:creationId xmlns:a16="http://schemas.microsoft.com/office/drawing/2014/main" id="{FD37BE3D-FC05-2A10-1DC3-D1F9212B47E0}"/>
                </a:ext>
              </a:extLst>
            </p:cNvPr>
            <p:cNvSpPr txBox="1"/>
            <p:nvPr/>
          </p:nvSpPr>
          <p:spPr>
            <a:xfrm>
              <a:off x="1096438" y="1388833"/>
              <a:ext cx="1375093" cy="523220"/>
            </a:xfrm>
            <a:prstGeom prst="rect">
              <a:avLst/>
            </a:prstGeom>
            <a:noFill/>
          </p:spPr>
          <p:txBody>
            <a:bodyPr wrap="square" rtlCol="0">
              <a:spAutoFit/>
            </a:bodyPr>
            <a:lstStyle/>
            <a:p>
              <a:pPr algn="ctr"/>
              <a:r>
                <a:rPr kumimoji="1" lang="zh-CN" altLang="en-US" sz="1400" b="1" dirty="0">
                  <a:solidFill>
                    <a:schemeClr val="accent1"/>
                  </a:solidFill>
                  <a:latin typeface="宋体" panose="02010600030101010101" pitchFamily="2" charset="-122"/>
                  <a:ea typeface="宋体" panose="02010600030101010101" pitchFamily="2" charset="-122"/>
                </a:rPr>
                <a:t>提取图片及音频特征</a:t>
              </a:r>
            </a:p>
          </p:txBody>
        </p:sp>
        <p:sp>
          <p:nvSpPr>
            <p:cNvPr id="20" name="椭圆 19">
              <a:extLst>
                <a:ext uri="{FF2B5EF4-FFF2-40B4-BE49-F238E27FC236}">
                  <a16:creationId xmlns:a16="http://schemas.microsoft.com/office/drawing/2014/main" id="{F5E95E20-1DB6-37CD-A668-91A1FFAE369C}"/>
                </a:ext>
              </a:extLst>
            </p:cNvPr>
            <p:cNvSpPr/>
            <p:nvPr/>
          </p:nvSpPr>
          <p:spPr>
            <a:xfrm>
              <a:off x="1514762" y="1924028"/>
              <a:ext cx="670140" cy="670140"/>
            </a:xfrm>
            <a:prstGeom prst="ellipse">
              <a:avLst/>
            </a:prstGeom>
            <a:no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endParaRPr kumimoji="1" lang="zh-CN" altLang="en-US">
                <a:latin typeface="+mj-ea"/>
                <a:ea typeface="+mj-ea"/>
              </a:endParaRPr>
            </a:p>
          </p:txBody>
        </p:sp>
        <p:grpSp>
          <p:nvGrpSpPr>
            <p:cNvPr id="22" name="组合 21">
              <a:extLst>
                <a:ext uri="{FF2B5EF4-FFF2-40B4-BE49-F238E27FC236}">
                  <a16:creationId xmlns:a16="http://schemas.microsoft.com/office/drawing/2014/main" id="{4EB99254-A63D-E62A-D34B-3BB888600400}"/>
                </a:ext>
              </a:extLst>
            </p:cNvPr>
            <p:cNvGrpSpPr/>
            <p:nvPr/>
          </p:nvGrpSpPr>
          <p:grpSpPr>
            <a:xfrm>
              <a:off x="1665447" y="2098312"/>
              <a:ext cx="360000" cy="360000"/>
              <a:chOff x="3451225" y="3182938"/>
              <a:chExt cx="481013" cy="481013"/>
            </a:xfrm>
            <a:solidFill>
              <a:schemeClr val="accent1"/>
            </a:solidFill>
          </p:grpSpPr>
          <p:sp>
            <p:nvSpPr>
              <p:cNvPr id="23" name="任意多边形: 形状 22">
                <a:extLst>
                  <a:ext uri="{FF2B5EF4-FFF2-40B4-BE49-F238E27FC236}">
                    <a16:creationId xmlns:a16="http://schemas.microsoft.com/office/drawing/2014/main" id="{C5EC82E5-67C4-26E0-F83B-7B99E38C2014}"/>
                  </a:ext>
                </a:extLst>
              </p:cNvPr>
              <p:cNvSpPr>
                <a:spLocks noEditPoints="1"/>
              </p:cNvSpPr>
              <p:nvPr/>
            </p:nvSpPr>
            <p:spPr bwMode="auto">
              <a:xfrm>
                <a:off x="3451225" y="3182938"/>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14 h 128"/>
                  <a:gd name="T12" fmla="*/ 15 w 128"/>
                  <a:gd name="T13" fmla="*/ 64 h 128"/>
                  <a:gd name="T14" fmla="*/ 19 w 128"/>
                  <a:gd name="T15" fmla="*/ 43 h 128"/>
                  <a:gd name="T16" fmla="*/ 32 w 128"/>
                  <a:gd name="T17" fmla="*/ 50 h 128"/>
                  <a:gd name="T18" fmla="*/ 37 w 128"/>
                  <a:gd name="T19" fmla="*/ 42 h 128"/>
                  <a:gd name="T20" fmla="*/ 24 w 128"/>
                  <a:gd name="T21" fmla="*/ 35 h 128"/>
                  <a:gd name="T22" fmla="*/ 35 w 128"/>
                  <a:gd name="T23" fmla="*/ 24 h 128"/>
                  <a:gd name="T24" fmla="*/ 43 w 128"/>
                  <a:gd name="T25" fmla="*/ 36 h 128"/>
                  <a:gd name="T26" fmla="*/ 51 w 128"/>
                  <a:gd name="T27" fmla="*/ 31 h 128"/>
                  <a:gd name="T28" fmla="*/ 44 w 128"/>
                  <a:gd name="T29" fmla="*/ 19 h 128"/>
                  <a:gd name="T30" fmla="*/ 59 w 128"/>
                  <a:gd name="T31" fmla="*/ 15 h 128"/>
                  <a:gd name="T32" fmla="*/ 59 w 128"/>
                  <a:gd name="T33" fmla="*/ 29 h 128"/>
                  <a:gd name="T34" fmla="*/ 64 w 128"/>
                  <a:gd name="T35" fmla="*/ 29 h 128"/>
                  <a:gd name="T36" fmla="*/ 69 w 128"/>
                  <a:gd name="T37" fmla="*/ 29 h 128"/>
                  <a:gd name="T38" fmla="*/ 69 w 128"/>
                  <a:gd name="T39" fmla="*/ 15 h 128"/>
                  <a:gd name="T40" fmla="*/ 84 w 128"/>
                  <a:gd name="T41" fmla="*/ 19 h 128"/>
                  <a:gd name="T42" fmla="*/ 77 w 128"/>
                  <a:gd name="T43" fmla="*/ 31 h 128"/>
                  <a:gd name="T44" fmla="*/ 85 w 128"/>
                  <a:gd name="T45" fmla="*/ 36 h 128"/>
                  <a:gd name="T46" fmla="*/ 93 w 128"/>
                  <a:gd name="T47" fmla="*/ 24 h 128"/>
                  <a:gd name="T48" fmla="*/ 104 w 128"/>
                  <a:gd name="T49" fmla="*/ 35 h 128"/>
                  <a:gd name="T50" fmla="*/ 91 w 128"/>
                  <a:gd name="T51" fmla="*/ 42 h 128"/>
                  <a:gd name="T52" fmla="*/ 96 w 128"/>
                  <a:gd name="T53" fmla="*/ 51 h 128"/>
                  <a:gd name="T54" fmla="*/ 109 w 128"/>
                  <a:gd name="T55" fmla="*/ 43 h 128"/>
                  <a:gd name="T56" fmla="*/ 113 w 128"/>
                  <a:gd name="T57" fmla="*/ 64 h 128"/>
                  <a:gd name="T58" fmla="*/ 64 w 128"/>
                  <a:gd name="T59" fmla="*/ 11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4"/>
                    </a:moveTo>
                    <a:cubicBezTo>
                      <a:pt x="37" y="114"/>
                      <a:pt x="15" y="91"/>
                      <a:pt x="15" y="64"/>
                    </a:cubicBezTo>
                    <a:cubicBezTo>
                      <a:pt x="15" y="57"/>
                      <a:pt x="16" y="50"/>
                      <a:pt x="19" y="43"/>
                    </a:cubicBezTo>
                    <a:cubicBezTo>
                      <a:pt x="32" y="50"/>
                      <a:pt x="32" y="50"/>
                      <a:pt x="32" y="50"/>
                    </a:cubicBezTo>
                    <a:cubicBezTo>
                      <a:pt x="33" y="47"/>
                      <a:pt x="35" y="45"/>
                      <a:pt x="37" y="42"/>
                    </a:cubicBezTo>
                    <a:cubicBezTo>
                      <a:pt x="24" y="35"/>
                      <a:pt x="24" y="35"/>
                      <a:pt x="24" y="35"/>
                    </a:cubicBezTo>
                    <a:cubicBezTo>
                      <a:pt x="27" y="30"/>
                      <a:pt x="31" y="27"/>
                      <a:pt x="35" y="24"/>
                    </a:cubicBezTo>
                    <a:cubicBezTo>
                      <a:pt x="43" y="36"/>
                      <a:pt x="43" y="36"/>
                      <a:pt x="43" y="36"/>
                    </a:cubicBezTo>
                    <a:cubicBezTo>
                      <a:pt x="45" y="34"/>
                      <a:pt x="48" y="33"/>
                      <a:pt x="51" y="31"/>
                    </a:cubicBezTo>
                    <a:cubicBezTo>
                      <a:pt x="44" y="19"/>
                      <a:pt x="44" y="19"/>
                      <a:pt x="44" y="19"/>
                    </a:cubicBezTo>
                    <a:cubicBezTo>
                      <a:pt x="49" y="17"/>
                      <a:pt x="54" y="15"/>
                      <a:pt x="59" y="15"/>
                    </a:cubicBezTo>
                    <a:cubicBezTo>
                      <a:pt x="59" y="29"/>
                      <a:pt x="59" y="29"/>
                      <a:pt x="59" y="29"/>
                    </a:cubicBezTo>
                    <a:cubicBezTo>
                      <a:pt x="61" y="29"/>
                      <a:pt x="62" y="29"/>
                      <a:pt x="64" y="29"/>
                    </a:cubicBezTo>
                    <a:cubicBezTo>
                      <a:pt x="66" y="29"/>
                      <a:pt x="67" y="29"/>
                      <a:pt x="69" y="29"/>
                    </a:cubicBezTo>
                    <a:cubicBezTo>
                      <a:pt x="69" y="15"/>
                      <a:pt x="69" y="15"/>
                      <a:pt x="69" y="15"/>
                    </a:cubicBezTo>
                    <a:cubicBezTo>
                      <a:pt x="74" y="15"/>
                      <a:pt x="79" y="17"/>
                      <a:pt x="84" y="19"/>
                    </a:cubicBezTo>
                    <a:cubicBezTo>
                      <a:pt x="77" y="31"/>
                      <a:pt x="77" y="31"/>
                      <a:pt x="77" y="31"/>
                    </a:cubicBezTo>
                    <a:cubicBezTo>
                      <a:pt x="80" y="33"/>
                      <a:pt x="83" y="34"/>
                      <a:pt x="85" y="36"/>
                    </a:cubicBezTo>
                    <a:cubicBezTo>
                      <a:pt x="93" y="24"/>
                      <a:pt x="93" y="24"/>
                      <a:pt x="93" y="24"/>
                    </a:cubicBezTo>
                    <a:cubicBezTo>
                      <a:pt x="97" y="27"/>
                      <a:pt x="101" y="30"/>
                      <a:pt x="104" y="35"/>
                    </a:cubicBezTo>
                    <a:cubicBezTo>
                      <a:pt x="91" y="42"/>
                      <a:pt x="91" y="42"/>
                      <a:pt x="91" y="42"/>
                    </a:cubicBezTo>
                    <a:cubicBezTo>
                      <a:pt x="93" y="45"/>
                      <a:pt x="95" y="47"/>
                      <a:pt x="96" y="51"/>
                    </a:cubicBezTo>
                    <a:cubicBezTo>
                      <a:pt x="109" y="43"/>
                      <a:pt x="109" y="43"/>
                      <a:pt x="109" y="43"/>
                    </a:cubicBezTo>
                    <a:cubicBezTo>
                      <a:pt x="112" y="50"/>
                      <a:pt x="113" y="57"/>
                      <a:pt x="113" y="64"/>
                    </a:cubicBezTo>
                    <a:cubicBezTo>
                      <a:pt x="113" y="91"/>
                      <a:pt x="91" y="114"/>
                      <a:pt x="6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24" name="任意多边形: 形状 23">
                <a:extLst>
                  <a:ext uri="{FF2B5EF4-FFF2-40B4-BE49-F238E27FC236}">
                    <a16:creationId xmlns:a16="http://schemas.microsoft.com/office/drawing/2014/main" id="{DF7DD6F6-59EF-4476-D913-F9DF07729991}"/>
                  </a:ext>
                </a:extLst>
              </p:cNvPr>
              <p:cNvSpPr>
                <a:spLocks/>
              </p:cNvSpPr>
              <p:nvPr/>
            </p:nvSpPr>
            <p:spPr bwMode="auto">
              <a:xfrm>
                <a:off x="3654425" y="3340101"/>
                <a:ext cx="74613" cy="177800"/>
              </a:xfrm>
              <a:custGeom>
                <a:avLst/>
                <a:gdLst>
                  <a:gd name="T0" fmla="*/ 19 w 20"/>
                  <a:gd name="T1" fmla="*/ 33 h 47"/>
                  <a:gd name="T2" fmla="*/ 10 w 20"/>
                  <a:gd name="T3" fmla="*/ 0 h 47"/>
                  <a:gd name="T4" fmla="*/ 1 w 20"/>
                  <a:gd name="T5" fmla="*/ 33 h 47"/>
                  <a:gd name="T6" fmla="*/ 0 w 20"/>
                  <a:gd name="T7" fmla="*/ 37 h 47"/>
                  <a:gd name="T8" fmla="*/ 10 w 20"/>
                  <a:gd name="T9" fmla="*/ 47 h 47"/>
                  <a:gd name="T10" fmla="*/ 20 w 20"/>
                  <a:gd name="T11" fmla="*/ 37 h 47"/>
                  <a:gd name="T12" fmla="*/ 19 w 20"/>
                  <a:gd name="T13" fmla="*/ 33 h 47"/>
                </a:gdLst>
                <a:ahLst/>
                <a:cxnLst>
                  <a:cxn ang="0">
                    <a:pos x="T0" y="T1"/>
                  </a:cxn>
                  <a:cxn ang="0">
                    <a:pos x="T2" y="T3"/>
                  </a:cxn>
                  <a:cxn ang="0">
                    <a:pos x="T4" y="T5"/>
                  </a:cxn>
                  <a:cxn ang="0">
                    <a:pos x="T6" y="T7"/>
                  </a:cxn>
                  <a:cxn ang="0">
                    <a:pos x="T8" y="T9"/>
                  </a:cxn>
                  <a:cxn ang="0">
                    <a:pos x="T10" y="T11"/>
                  </a:cxn>
                  <a:cxn ang="0">
                    <a:pos x="T12" y="T13"/>
                  </a:cxn>
                </a:cxnLst>
                <a:rect l="0" t="0" r="r" b="b"/>
                <a:pathLst>
                  <a:path w="20" h="47">
                    <a:moveTo>
                      <a:pt x="19" y="33"/>
                    </a:moveTo>
                    <a:cubicBezTo>
                      <a:pt x="10" y="0"/>
                      <a:pt x="10" y="0"/>
                      <a:pt x="10" y="0"/>
                    </a:cubicBezTo>
                    <a:cubicBezTo>
                      <a:pt x="1" y="33"/>
                      <a:pt x="1" y="33"/>
                      <a:pt x="1" y="33"/>
                    </a:cubicBezTo>
                    <a:cubicBezTo>
                      <a:pt x="0" y="34"/>
                      <a:pt x="0" y="35"/>
                      <a:pt x="0" y="37"/>
                    </a:cubicBezTo>
                    <a:cubicBezTo>
                      <a:pt x="0" y="42"/>
                      <a:pt x="5" y="47"/>
                      <a:pt x="10" y="47"/>
                    </a:cubicBezTo>
                    <a:cubicBezTo>
                      <a:pt x="16" y="47"/>
                      <a:pt x="20" y="42"/>
                      <a:pt x="20" y="37"/>
                    </a:cubicBezTo>
                    <a:cubicBezTo>
                      <a:pt x="20" y="35"/>
                      <a:pt x="20" y="34"/>
                      <a:pt x="1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grpSp>
      <p:grpSp>
        <p:nvGrpSpPr>
          <p:cNvPr id="25" name="组合 24">
            <a:extLst>
              <a:ext uri="{FF2B5EF4-FFF2-40B4-BE49-F238E27FC236}">
                <a16:creationId xmlns:a16="http://schemas.microsoft.com/office/drawing/2014/main" id="{F983CD84-43D0-BAD9-069A-C058A3A5A8E8}"/>
              </a:ext>
            </a:extLst>
          </p:cNvPr>
          <p:cNvGrpSpPr/>
          <p:nvPr/>
        </p:nvGrpSpPr>
        <p:grpSpPr>
          <a:xfrm>
            <a:off x="1941334" y="1522511"/>
            <a:ext cx="2106960" cy="1210010"/>
            <a:chOff x="819888" y="1384158"/>
            <a:chExt cx="2106960" cy="1210010"/>
          </a:xfrm>
        </p:grpSpPr>
        <p:sp>
          <p:nvSpPr>
            <p:cNvPr id="26" name="文本框 25">
              <a:extLst>
                <a:ext uri="{FF2B5EF4-FFF2-40B4-BE49-F238E27FC236}">
                  <a16:creationId xmlns:a16="http://schemas.microsoft.com/office/drawing/2014/main" id="{47AE1B33-2831-E4F4-35BE-D92CE4BB0C5F}"/>
                </a:ext>
              </a:extLst>
            </p:cNvPr>
            <p:cNvSpPr txBox="1"/>
            <p:nvPr/>
          </p:nvSpPr>
          <p:spPr>
            <a:xfrm>
              <a:off x="819888" y="1384158"/>
              <a:ext cx="2106960" cy="523220"/>
            </a:xfrm>
            <a:prstGeom prst="rect">
              <a:avLst/>
            </a:prstGeom>
            <a:noFill/>
          </p:spPr>
          <p:txBody>
            <a:bodyPr wrap="square" rtlCol="0">
              <a:spAutoFit/>
            </a:bodyPr>
            <a:lstStyle/>
            <a:p>
              <a:pPr algn="ctr"/>
              <a:r>
                <a:rPr kumimoji="1" lang="zh-CN" altLang="en-US" sz="1400" b="1" dirty="0">
                  <a:solidFill>
                    <a:schemeClr val="accent1"/>
                  </a:solidFill>
                  <a:latin typeface="宋体" panose="02010600030101010101" pitchFamily="2" charset="-122"/>
                  <a:ea typeface="宋体" panose="02010600030101010101" pitchFamily="2" charset="-122"/>
                </a:rPr>
                <a:t>根据输入的表情提示计算表情形变残差</a:t>
              </a:r>
            </a:p>
          </p:txBody>
        </p:sp>
        <p:sp>
          <p:nvSpPr>
            <p:cNvPr id="27" name="椭圆 26">
              <a:extLst>
                <a:ext uri="{FF2B5EF4-FFF2-40B4-BE49-F238E27FC236}">
                  <a16:creationId xmlns:a16="http://schemas.microsoft.com/office/drawing/2014/main" id="{FEB7823F-1D1C-441C-58BB-A49954DD41BA}"/>
                </a:ext>
              </a:extLst>
            </p:cNvPr>
            <p:cNvSpPr/>
            <p:nvPr/>
          </p:nvSpPr>
          <p:spPr>
            <a:xfrm>
              <a:off x="1514762" y="1924028"/>
              <a:ext cx="670140" cy="670140"/>
            </a:xfrm>
            <a:prstGeom prst="ellipse">
              <a:avLst/>
            </a:prstGeom>
            <a:no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endParaRPr kumimoji="1" lang="zh-CN" altLang="en-US">
                <a:latin typeface="+mj-ea"/>
                <a:ea typeface="+mj-ea"/>
              </a:endParaRPr>
            </a:p>
          </p:txBody>
        </p:sp>
        <p:grpSp>
          <p:nvGrpSpPr>
            <p:cNvPr id="28" name="组合 27">
              <a:extLst>
                <a:ext uri="{FF2B5EF4-FFF2-40B4-BE49-F238E27FC236}">
                  <a16:creationId xmlns:a16="http://schemas.microsoft.com/office/drawing/2014/main" id="{FF92A5BD-FC1D-494E-CEF9-DAD737D5288B}"/>
                </a:ext>
              </a:extLst>
            </p:cNvPr>
            <p:cNvGrpSpPr/>
            <p:nvPr/>
          </p:nvGrpSpPr>
          <p:grpSpPr>
            <a:xfrm>
              <a:off x="1665447" y="2098312"/>
              <a:ext cx="360000" cy="360000"/>
              <a:chOff x="3451225" y="3182938"/>
              <a:chExt cx="481013" cy="481013"/>
            </a:xfrm>
            <a:solidFill>
              <a:schemeClr val="accent1"/>
            </a:solidFill>
          </p:grpSpPr>
          <p:sp>
            <p:nvSpPr>
              <p:cNvPr id="29" name="任意多边形: 形状 28">
                <a:extLst>
                  <a:ext uri="{FF2B5EF4-FFF2-40B4-BE49-F238E27FC236}">
                    <a16:creationId xmlns:a16="http://schemas.microsoft.com/office/drawing/2014/main" id="{56A1BCF3-35E5-CC7C-1E23-ABC81BD72D9B}"/>
                  </a:ext>
                </a:extLst>
              </p:cNvPr>
              <p:cNvSpPr>
                <a:spLocks noEditPoints="1"/>
              </p:cNvSpPr>
              <p:nvPr/>
            </p:nvSpPr>
            <p:spPr bwMode="auto">
              <a:xfrm>
                <a:off x="3451225" y="3182938"/>
                <a:ext cx="481013" cy="481013"/>
              </a:xfrm>
              <a:custGeom>
                <a:avLst/>
                <a:gdLst>
                  <a:gd name="T0" fmla="*/ 64 w 128"/>
                  <a:gd name="T1" fmla="*/ 0 h 128"/>
                  <a:gd name="T2" fmla="*/ 0 w 128"/>
                  <a:gd name="T3" fmla="*/ 64 h 128"/>
                  <a:gd name="T4" fmla="*/ 64 w 128"/>
                  <a:gd name="T5" fmla="*/ 128 h 128"/>
                  <a:gd name="T6" fmla="*/ 128 w 128"/>
                  <a:gd name="T7" fmla="*/ 64 h 128"/>
                  <a:gd name="T8" fmla="*/ 64 w 128"/>
                  <a:gd name="T9" fmla="*/ 0 h 128"/>
                  <a:gd name="T10" fmla="*/ 64 w 128"/>
                  <a:gd name="T11" fmla="*/ 114 h 128"/>
                  <a:gd name="T12" fmla="*/ 15 w 128"/>
                  <a:gd name="T13" fmla="*/ 64 h 128"/>
                  <a:gd name="T14" fmla="*/ 19 w 128"/>
                  <a:gd name="T15" fmla="*/ 43 h 128"/>
                  <a:gd name="T16" fmla="*/ 32 w 128"/>
                  <a:gd name="T17" fmla="*/ 50 h 128"/>
                  <a:gd name="T18" fmla="*/ 37 w 128"/>
                  <a:gd name="T19" fmla="*/ 42 h 128"/>
                  <a:gd name="T20" fmla="*/ 24 w 128"/>
                  <a:gd name="T21" fmla="*/ 35 h 128"/>
                  <a:gd name="T22" fmla="*/ 35 w 128"/>
                  <a:gd name="T23" fmla="*/ 24 h 128"/>
                  <a:gd name="T24" fmla="*/ 43 w 128"/>
                  <a:gd name="T25" fmla="*/ 36 h 128"/>
                  <a:gd name="T26" fmla="*/ 51 w 128"/>
                  <a:gd name="T27" fmla="*/ 31 h 128"/>
                  <a:gd name="T28" fmla="*/ 44 w 128"/>
                  <a:gd name="T29" fmla="*/ 19 h 128"/>
                  <a:gd name="T30" fmla="*/ 59 w 128"/>
                  <a:gd name="T31" fmla="*/ 15 h 128"/>
                  <a:gd name="T32" fmla="*/ 59 w 128"/>
                  <a:gd name="T33" fmla="*/ 29 h 128"/>
                  <a:gd name="T34" fmla="*/ 64 w 128"/>
                  <a:gd name="T35" fmla="*/ 29 h 128"/>
                  <a:gd name="T36" fmla="*/ 69 w 128"/>
                  <a:gd name="T37" fmla="*/ 29 h 128"/>
                  <a:gd name="T38" fmla="*/ 69 w 128"/>
                  <a:gd name="T39" fmla="*/ 15 h 128"/>
                  <a:gd name="T40" fmla="*/ 84 w 128"/>
                  <a:gd name="T41" fmla="*/ 19 h 128"/>
                  <a:gd name="T42" fmla="*/ 77 w 128"/>
                  <a:gd name="T43" fmla="*/ 31 h 128"/>
                  <a:gd name="T44" fmla="*/ 85 w 128"/>
                  <a:gd name="T45" fmla="*/ 36 h 128"/>
                  <a:gd name="T46" fmla="*/ 93 w 128"/>
                  <a:gd name="T47" fmla="*/ 24 h 128"/>
                  <a:gd name="T48" fmla="*/ 104 w 128"/>
                  <a:gd name="T49" fmla="*/ 35 h 128"/>
                  <a:gd name="T50" fmla="*/ 91 w 128"/>
                  <a:gd name="T51" fmla="*/ 42 h 128"/>
                  <a:gd name="T52" fmla="*/ 96 w 128"/>
                  <a:gd name="T53" fmla="*/ 51 h 128"/>
                  <a:gd name="T54" fmla="*/ 109 w 128"/>
                  <a:gd name="T55" fmla="*/ 43 h 128"/>
                  <a:gd name="T56" fmla="*/ 113 w 128"/>
                  <a:gd name="T57" fmla="*/ 64 h 128"/>
                  <a:gd name="T58" fmla="*/ 64 w 128"/>
                  <a:gd name="T59" fmla="*/ 11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28" h="128">
                    <a:moveTo>
                      <a:pt x="64" y="0"/>
                    </a:moveTo>
                    <a:cubicBezTo>
                      <a:pt x="29" y="0"/>
                      <a:pt x="0" y="29"/>
                      <a:pt x="0" y="64"/>
                    </a:cubicBezTo>
                    <a:cubicBezTo>
                      <a:pt x="0" y="99"/>
                      <a:pt x="29" y="128"/>
                      <a:pt x="64" y="128"/>
                    </a:cubicBezTo>
                    <a:cubicBezTo>
                      <a:pt x="99" y="128"/>
                      <a:pt x="128" y="99"/>
                      <a:pt x="128" y="64"/>
                    </a:cubicBezTo>
                    <a:cubicBezTo>
                      <a:pt x="128" y="29"/>
                      <a:pt x="99" y="0"/>
                      <a:pt x="64" y="0"/>
                    </a:cubicBezTo>
                    <a:close/>
                    <a:moveTo>
                      <a:pt x="64" y="114"/>
                    </a:moveTo>
                    <a:cubicBezTo>
                      <a:pt x="37" y="114"/>
                      <a:pt x="15" y="91"/>
                      <a:pt x="15" y="64"/>
                    </a:cubicBezTo>
                    <a:cubicBezTo>
                      <a:pt x="15" y="57"/>
                      <a:pt x="16" y="50"/>
                      <a:pt x="19" y="43"/>
                    </a:cubicBezTo>
                    <a:cubicBezTo>
                      <a:pt x="32" y="50"/>
                      <a:pt x="32" y="50"/>
                      <a:pt x="32" y="50"/>
                    </a:cubicBezTo>
                    <a:cubicBezTo>
                      <a:pt x="33" y="47"/>
                      <a:pt x="35" y="45"/>
                      <a:pt x="37" y="42"/>
                    </a:cubicBezTo>
                    <a:cubicBezTo>
                      <a:pt x="24" y="35"/>
                      <a:pt x="24" y="35"/>
                      <a:pt x="24" y="35"/>
                    </a:cubicBezTo>
                    <a:cubicBezTo>
                      <a:pt x="27" y="30"/>
                      <a:pt x="31" y="27"/>
                      <a:pt x="35" y="24"/>
                    </a:cubicBezTo>
                    <a:cubicBezTo>
                      <a:pt x="43" y="36"/>
                      <a:pt x="43" y="36"/>
                      <a:pt x="43" y="36"/>
                    </a:cubicBezTo>
                    <a:cubicBezTo>
                      <a:pt x="45" y="34"/>
                      <a:pt x="48" y="33"/>
                      <a:pt x="51" y="31"/>
                    </a:cubicBezTo>
                    <a:cubicBezTo>
                      <a:pt x="44" y="19"/>
                      <a:pt x="44" y="19"/>
                      <a:pt x="44" y="19"/>
                    </a:cubicBezTo>
                    <a:cubicBezTo>
                      <a:pt x="49" y="17"/>
                      <a:pt x="54" y="15"/>
                      <a:pt x="59" y="15"/>
                    </a:cubicBezTo>
                    <a:cubicBezTo>
                      <a:pt x="59" y="29"/>
                      <a:pt x="59" y="29"/>
                      <a:pt x="59" y="29"/>
                    </a:cubicBezTo>
                    <a:cubicBezTo>
                      <a:pt x="61" y="29"/>
                      <a:pt x="62" y="29"/>
                      <a:pt x="64" y="29"/>
                    </a:cubicBezTo>
                    <a:cubicBezTo>
                      <a:pt x="66" y="29"/>
                      <a:pt x="67" y="29"/>
                      <a:pt x="69" y="29"/>
                    </a:cubicBezTo>
                    <a:cubicBezTo>
                      <a:pt x="69" y="15"/>
                      <a:pt x="69" y="15"/>
                      <a:pt x="69" y="15"/>
                    </a:cubicBezTo>
                    <a:cubicBezTo>
                      <a:pt x="74" y="15"/>
                      <a:pt x="79" y="17"/>
                      <a:pt x="84" y="19"/>
                    </a:cubicBezTo>
                    <a:cubicBezTo>
                      <a:pt x="77" y="31"/>
                      <a:pt x="77" y="31"/>
                      <a:pt x="77" y="31"/>
                    </a:cubicBezTo>
                    <a:cubicBezTo>
                      <a:pt x="80" y="33"/>
                      <a:pt x="83" y="34"/>
                      <a:pt x="85" y="36"/>
                    </a:cubicBezTo>
                    <a:cubicBezTo>
                      <a:pt x="93" y="24"/>
                      <a:pt x="93" y="24"/>
                      <a:pt x="93" y="24"/>
                    </a:cubicBezTo>
                    <a:cubicBezTo>
                      <a:pt x="97" y="27"/>
                      <a:pt x="101" y="30"/>
                      <a:pt x="104" y="35"/>
                    </a:cubicBezTo>
                    <a:cubicBezTo>
                      <a:pt x="91" y="42"/>
                      <a:pt x="91" y="42"/>
                      <a:pt x="91" y="42"/>
                    </a:cubicBezTo>
                    <a:cubicBezTo>
                      <a:pt x="93" y="45"/>
                      <a:pt x="95" y="47"/>
                      <a:pt x="96" y="51"/>
                    </a:cubicBezTo>
                    <a:cubicBezTo>
                      <a:pt x="109" y="43"/>
                      <a:pt x="109" y="43"/>
                      <a:pt x="109" y="43"/>
                    </a:cubicBezTo>
                    <a:cubicBezTo>
                      <a:pt x="112" y="50"/>
                      <a:pt x="113" y="57"/>
                      <a:pt x="113" y="64"/>
                    </a:cubicBezTo>
                    <a:cubicBezTo>
                      <a:pt x="113" y="91"/>
                      <a:pt x="91" y="114"/>
                      <a:pt x="64" y="11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30" name="任意多边形: 形状 29">
                <a:extLst>
                  <a:ext uri="{FF2B5EF4-FFF2-40B4-BE49-F238E27FC236}">
                    <a16:creationId xmlns:a16="http://schemas.microsoft.com/office/drawing/2014/main" id="{60FD7E01-4274-92E9-9739-C05AE9D373E7}"/>
                  </a:ext>
                </a:extLst>
              </p:cNvPr>
              <p:cNvSpPr>
                <a:spLocks/>
              </p:cNvSpPr>
              <p:nvPr/>
            </p:nvSpPr>
            <p:spPr bwMode="auto">
              <a:xfrm>
                <a:off x="3654425" y="3340101"/>
                <a:ext cx="74613" cy="177800"/>
              </a:xfrm>
              <a:custGeom>
                <a:avLst/>
                <a:gdLst>
                  <a:gd name="T0" fmla="*/ 19 w 20"/>
                  <a:gd name="T1" fmla="*/ 33 h 47"/>
                  <a:gd name="T2" fmla="*/ 10 w 20"/>
                  <a:gd name="T3" fmla="*/ 0 h 47"/>
                  <a:gd name="T4" fmla="*/ 1 w 20"/>
                  <a:gd name="T5" fmla="*/ 33 h 47"/>
                  <a:gd name="T6" fmla="*/ 0 w 20"/>
                  <a:gd name="T7" fmla="*/ 37 h 47"/>
                  <a:gd name="T8" fmla="*/ 10 w 20"/>
                  <a:gd name="T9" fmla="*/ 47 h 47"/>
                  <a:gd name="T10" fmla="*/ 20 w 20"/>
                  <a:gd name="T11" fmla="*/ 37 h 47"/>
                  <a:gd name="T12" fmla="*/ 19 w 20"/>
                  <a:gd name="T13" fmla="*/ 33 h 47"/>
                </a:gdLst>
                <a:ahLst/>
                <a:cxnLst>
                  <a:cxn ang="0">
                    <a:pos x="T0" y="T1"/>
                  </a:cxn>
                  <a:cxn ang="0">
                    <a:pos x="T2" y="T3"/>
                  </a:cxn>
                  <a:cxn ang="0">
                    <a:pos x="T4" y="T5"/>
                  </a:cxn>
                  <a:cxn ang="0">
                    <a:pos x="T6" y="T7"/>
                  </a:cxn>
                  <a:cxn ang="0">
                    <a:pos x="T8" y="T9"/>
                  </a:cxn>
                  <a:cxn ang="0">
                    <a:pos x="T10" y="T11"/>
                  </a:cxn>
                  <a:cxn ang="0">
                    <a:pos x="T12" y="T13"/>
                  </a:cxn>
                </a:cxnLst>
                <a:rect l="0" t="0" r="r" b="b"/>
                <a:pathLst>
                  <a:path w="20" h="47">
                    <a:moveTo>
                      <a:pt x="19" y="33"/>
                    </a:moveTo>
                    <a:cubicBezTo>
                      <a:pt x="10" y="0"/>
                      <a:pt x="10" y="0"/>
                      <a:pt x="10" y="0"/>
                    </a:cubicBezTo>
                    <a:cubicBezTo>
                      <a:pt x="1" y="33"/>
                      <a:pt x="1" y="33"/>
                      <a:pt x="1" y="33"/>
                    </a:cubicBezTo>
                    <a:cubicBezTo>
                      <a:pt x="0" y="34"/>
                      <a:pt x="0" y="35"/>
                      <a:pt x="0" y="37"/>
                    </a:cubicBezTo>
                    <a:cubicBezTo>
                      <a:pt x="0" y="42"/>
                      <a:pt x="5" y="47"/>
                      <a:pt x="10" y="47"/>
                    </a:cubicBezTo>
                    <a:cubicBezTo>
                      <a:pt x="16" y="47"/>
                      <a:pt x="20" y="42"/>
                      <a:pt x="20" y="37"/>
                    </a:cubicBezTo>
                    <a:cubicBezTo>
                      <a:pt x="20" y="35"/>
                      <a:pt x="20" y="34"/>
                      <a:pt x="19" y="3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grpSp>
      <p:grpSp>
        <p:nvGrpSpPr>
          <p:cNvPr id="31" name="组合 30">
            <a:extLst>
              <a:ext uri="{FF2B5EF4-FFF2-40B4-BE49-F238E27FC236}">
                <a16:creationId xmlns:a16="http://schemas.microsoft.com/office/drawing/2014/main" id="{6A6F7BB3-41FF-CB9C-9737-AD12B305183C}"/>
              </a:ext>
            </a:extLst>
          </p:cNvPr>
          <p:cNvGrpSpPr/>
          <p:nvPr/>
        </p:nvGrpSpPr>
        <p:grpSpPr>
          <a:xfrm>
            <a:off x="301722" y="4820736"/>
            <a:ext cx="1727524" cy="1530319"/>
            <a:chOff x="4369338" y="4666345"/>
            <a:chExt cx="1727524" cy="1530319"/>
          </a:xfrm>
        </p:grpSpPr>
        <p:sp>
          <p:nvSpPr>
            <p:cNvPr id="32" name="椭圆 31">
              <a:extLst>
                <a:ext uri="{FF2B5EF4-FFF2-40B4-BE49-F238E27FC236}">
                  <a16:creationId xmlns:a16="http://schemas.microsoft.com/office/drawing/2014/main" id="{C74D7F70-8CDE-564D-79BF-496E991B0C5D}"/>
                </a:ext>
              </a:extLst>
            </p:cNvPr>
            <p:cNvSpPr/>
            <p:nvPr/>
          </p:nvSpPr>
          <p:spPr>
            <a:xfrm>
              <a:off x="4889960" y="4666345"/>
              <a:ext cx="670140" cy="670140"/>
            </a:xfrm>
            <a:prstGeom prst="ellipse">
              <a:avLst/>
            </a:prstGeom>
            <a:no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endParaRPr kumimoji="1" lang="zh-CN" altLang="en-US">
                <a:latin typeface="+mj-ea"/>
                <a:ea typeface="+mj-ea"/>
              </a:endParaRPr>
            </a:p>
          </p:txBody>
        </p:sp>
        <p:sp>
          <p:nvSpPr>
            <p:cNvPr id="33" name="文本框 32">
              <a:extLst>
                <a:ext uri="{FF2B5EF4-FFF2-40B4-BE49-F238E27FC236}">
                  <a16:creationId xmlns:a16="http://schemas.microsoft.com/office/drawing/2014/main" id="{0AA2DF31-DD13-9438-E0C3-2F74D1D8FA69}"/>
                </a:ext>
              </a:extLst>
            </p:cNvPr>
            <p:cNvSpPr txBox="1"/>
            <p:nvPr/>
          </p:nvSpPr>
          <p:spPr>
            <a:xfrm>
              <a:off x="4369338" y="5458000"/>
              <a:ext cx="1727524" cy="738664"/>
            </a:xfrm>
            <a:prstGeom prst="rect">
              <a:avLst/>
            </a:prstGeom>
            <a:noFill/>
          </p:spPr>
          <p:txBody>
            <a:bodyPr wrap="square" rtlCol="0">
              <a:spAutoFit/>
            </a:bodyPr>
            <a:lstStyle/>
            <a:p>
              <a:pPr algn="ctr"/>
              <a:r>
                <a:rPr kumimoji="1" lang="zh-CN" altLang="en-US" sz="1400" b="1" dirty="0">
                  <a:solidFill>
                    <a:schemeClr val="accent1"/>
                  </a:solidFill>
                  <a:latin typeface="宋体" panose="02010600030101010101" pitchFamily="2" charset="-122"/>
                  <a:ea typeface="宋体" panose="02010600030101010101" pitchFamily="2" charset="-122"/>
                </a:rPr>
                <a:t>通过一个</a:t>
              </a:r>
              <a:r>
                <a:rPr kumimoji="1" lang="en-US" altLang="zh-CN" sz="1400" b="1" dirty="0">
                  <a:solidFill>
                    <a:schemeClr val="accent1"/>
                  </a:solidFill>
                  <a:latin typeface="宋体" panose="02010600030101010101" pitchFamily="2" charset="-122"/>
                  <a:ea typeface="宋体" panose="02010600030101010101" pitchFamily="2" charset="-122"/>
                </a:rPr>
                <a:t>A2ET</a:t>
              </a:r>
              <a:r>
                <a:rPr kumimoji="1" lang="zh-CN" altLang="en-US" sz="1400" b="1" dirty="0">
                  <a:solidFill>
                    <a:schemeClr val="accent1"/>
                  </a:solidFill>
                  <a:latin typeface="宋体" panose="02010600030101010101" pitchFamily="2" charset="-122"/>
                  <a:ea typeface="宋体" panose="02010600030101010101" pitchFamily="2" charset="-122"/>
                </a:rPr>
                <a:t>模块学习将输入特征转变为</a:t>
              </a:r>
              <a:r>
                <a:rPr kumimoji="1" lang="en-US" altLang="zh-CN" sz="1400" b="1" dirty="0">
                  <a:solidFill>
                    <a:schemeClr val="accent1"/>
                  </a:solidFill>
                  <a:latin typeface="宋体" panose="02010600030101010101" pitchFamily="2" charset="-122"/>
                  <a:ea typeface="宋体" panose="02010600030101010101" pitchFamily="2" charset="-122"/>
                </a:rPr>
                <a:t>3D</a:t>
              </a:r>
              <a:r>
                <a:rPr kumimoji="1" lang="zh-CN" altLang="en-US" sz="1400" b="1" dirty="0">
                  <a:solidFill>
                    <a:schemeClr val="accent1"/>
                  </a:solidFill>
                  <a:latin typeface="宋体" panose="02010600030101010101" pitchFamily="2" charset="-122"/>
                  <a:ea typeface="宋体" panose="02010600030101010101" pitchFamily="2" charset="-122"/>
                </a:rPr>
                <a:t>潜在表示</a:t>
              </a:r>
            </a:p>
          </p:txBody>
        </p:sp>
        <p:sp>
          <p:nvSpPr>
            <p:cNvPr id="35" name="任意多边形: 形状 34">
              <a:extLst>
                <a:ext uri="{FF2B5EF4-FFF2-40B4-BE49-F238E27FC236}">
                  <a16:creationId xmlns:a16="http://schemas.microsoft.com/office/drawing/2014/main" id="{2792AB04-A438-A992-6FEB-5010E6E0F838}"/>
                </a:ext>
              </a:extLst>
            </p:cNvPr>
            <p:cNvSpPr>
              <a:spLocks noChangeAspect="1"/>
            </p:cNvSpPr>
            <p:nvPr/>
          </p:nvSpPr>
          <p:spPr bwMode="auto">
            <a:xfrm>
              <a:off x="5075991" y="4821415"/>
              <a:ext cx="298079" cy="360000"/>
            </a:xfrm>
            <a:custGeom>
              <a:avLst/>
              <a:gdLst>
                <a:gd name="T0" fmla="*/ 2922 w 3669"/>
                <a:gd name="T1" fmla="*/ 2944 h 4439"/>
                <a:gd name="T2" fmla="*/ 2343 w 3669"/>
                <a:gd name="T3" fmla="*/ 3219 h 4439"/>
                <a:gd name="T4" fmla="*/ 1333 w 3669"/>
                <a:gd name="T5" fmla="*/ 2629 h 4439"/>
                <a:gd name="T6" fmla="*/ 1495 w 3669"/>
                <a:gd name="T7" fmla="*/ 2166 h 4439"/>
                <a:gd name="T8" fmla="*/ 1354 w 3669"/>
                <a:gd name="T9" fmla="*/ 1732 h 4439"/>
                <a:gd name="T10" fmla="*/ 2318 w 3669"/>
                <a:gd name="T11" fmla="*/ 1186 h 4439"/>
                <a:gd name="T12" fmla="*/ 2922 w 3669"/>
                <a:gd name="T13" fmla="*/ 1495 h 4439"/>
                <a:gd name="T14" fmla="*/ 3669 w 3669"/>
                <a:gd name="T15" fmla="*/ 747 h 4439"/>
                <a:gd name="T16" fmla="*/ 2922 w 3669"/>
                <a:gd name="T17" fmla="*/ 0 h 4439"/>
                <a:gd name="T18" fmla="*/ 2174 w 3669"/>
                <a:gd name="T19" fmla="*/ 747 h 4439"/>
                <a:gd name="T20" fmla="*/ 2238 w 3669"/>
                <a:gd name="T21" fmla="*/ 1048 h 4439"/>
                <a:gd name="T22" fmla="*/ 1245 w 3669"/>
                <a:gd name="T23" fmla="*/ 1611 h 4439"/>
                <a:gd name="T24" fmla="*/ 747 w 3669"/>
                <a:gd name="T25" fmla="*/ 1419 h 4439"/>
                <a:gd name="T26" fmla="*/ 0 w 3669"/>
                <a:gd name="T27" fmla="*/ 2166 h 4439"/>
                <a:gd name="T28" fmla="*/ 747 w 3669"/>
                <a:gd name="T29" fmla="*/ 2914 h 4439"/>
                <a:gd name="T30" fmla="*/ 1218 w 3669"/>
                <a:gd name="T31" fmla="*/ 2746 h 4439"/>
                <a:gd name="T32" fmla="*/ 2256 w 3669"/>
                <a:gd name="T33" fmla="*/ 3353 h 4439"/>
                <a:gd name="T34" fmla="*/ 2174 w 3669"/>
                <a:gd name="T35" fmla="*/ 3691 h 4439"/>
                <a:gd name="T36" fmla="*/ 2922 w 3669"/>
                <a:gd name="T37" fmla="*/ 4439 h 4439"/>
                <a:gd name="T38" fmla="*/ 3669 w 3669"/>
                <a:gd name="T39" fmla="*/ 3691 h 4439"/>
                <a:gd name="T40" fmla="*/ 2922 w 3669"/>
                <a:gd name="T41" fmla="*/ 2944 h 4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69" h="4439">
                  <a:moveTo>
                    <a:pt x="2922" y="2944"/>
                  </a:moveTo>
                  <a:cubicBezTo>
                    <a:pt x="2689" y="2944"/>
                    <a:pt x="2480" y="3051"/>
                    <a:pt x="2343" y="3219"/>
                  </a:cubicBezTo>
                  <a:lnTo>
                    <a:pt x="1333" y="2629"/>
                  </a:lnTo>
                  <a:cubicBezTo>
                    <a:pt x="1434" y="2502"/>
                    <a:pt x="1495" y="2341"/>
                    <a:pt x="1495" y="2166"/>
                  </a:cubicBezTo>
                  <a:cubicBezTo>
                    <a:pt x="1495" y="2004"/>
                    <a:pt x="1442" y="1855"/>
                    <a:pt x="1354" y="1732"/>
                  </a:cubicBezTo>
                  <a:lnTo>
                    <a:pt x="2318" y="1186"/>
                  </a:lnTo>
                  <a:cubicBezTo>
                    <a:pt x="2454" y="1373"/>
                    <a:pt x="2673" y="1495"/>
                    <a:pt x="2922" y="1495"/>
                  </a:cubicBezTo>
                  <a:cubicBezTo>
                    <a:pt x="3334" y="1495"/>
                    <a:pt x="3669" y="1160"/>
                    <a:pt x="3669" y="747"/>
                  </a:cubicBezTo>
                  <a:cubicBezTo>
                    <a:pt x="3669" y="335"/>
                    <a:pt x="3334" y="0"/>
                    <a:pt x="2922" y="0"/>
                  </a:cubicBezTo>
                  <a:cubicBezTo>
                    <a:pt x="2510" y="0"/>
                    <a:pt x="2174" y="335"/>
                    <a:pt x="2174" y="747"/>
                  </a:cubicBezTo>
                  <a:cubicBezTo>
                    <a:pt x="2174" y="854"/>
                    <a:pt x="2197" y="956"/>
                    <a:pt x="2238" y="1048"/>
                  </a:cubicBezTo>
                  <a:lnTo>
                    <a:pt x="1245" y="1611"/>
                  </a:lnTo>
                  <a:cubicBezTo>
                    <a:pt x="1113" y="1492"/>
                    <a:pt x="939" y="1419"/>
                    <a:pt x="747" y="1419"/>
                  </a:cubicBezTo>
                  <a:cubicBezTo>
                    <a:pt x="335" y="1419"/>
                    <a:pt x="0" y="1754"/>
                    <a:pt x="0" y="2166"/>
                  </a:cubicBezTo>
                  <a:cubicBezTo>
                    <a:pt x="0" y="2578"/>
                    <a:pt x="335" y="2914"/>
                    <a:pt x="747" y="2914"/>
                  </a:cubicBezTo>
                  <a:cubicBezTo>
                    <a:pt x="925" y="2914"/>
                    <a:pt x="1089" y="2851"/>
                    <a:pt x="1218" y="2746"/>
                  </a:cubicBezTo>
                  <a:lnTo>
                    <a:pt x="2256" y="3353"/>
                  </a:lnTo>
                  <a:cubicBezTo>
                    <a:pt x="2204" y="3454"/>
                    <a:pt x="2174" y="3569"/>
                    <a:pt x="2174" y="3691"/>
                  </a:cubicBezTo>
                  <a:cubicBezTo>
                    <a:pt x="2174" y="4103"/>
                    <a:pt x="2510" y="4439"/>
                    <a:pt x="2922" y="4439"/>
                  </a:cubicBezTo>
                  <a:cubicBezTo>
                    <a:pt x="3334" y="4439"/>
                    <a:pt x="3669" y="4103"/>
                    <a:pt x="3669" y="3691"/>
                  </a:cubicBezTo>
                  <a:cubicBezTo>
                    <a:pt x="3669" y="3279"/>
                    <a:pt x="3334" y="2944"/>
                    <a:pt x="2922" y="2944"/>
                  </a:cubicBezTo>
                  <a:close/>
                </a:path>
              </a:pathLst>
            </a:custGeom>
            <a:solidFill>
              <a:schemeClr val="accent1"/>
            </a:solidFill>
            <a:ln>
              <a:noFill/>
            </a:ln>
          </p:spPr>
        </p:sp>
      </p:grpSp>
      <p:grpSp>
        <p:nvGrpSpPr>
          <p:cNvPr id="36" name="组合 35">
            <a:extLst>
              <a:ext uri="{FF2B5EF4-FFF2-40B4-BE49-F238E27FC236}">
                <a16:creationId xmlns:a16="http://schemas.microsoft.com/office/drawing/2014/main" id="{5CA73073-169F-EC52-25F1-D9E33A254783}"/>
              </a:ext>
            </a:extLst>
          </p:cNvPr>
          <p:cNvGrpSpPr/>
          <p:nvPr/>
        </p:nvGrpSpPr>
        <p:grpSpPr>
          <a:xfrm>
            <a:off x="2379178" y="4755006"/>
            <a:ext cx="1513949" cy="1563874"/>
            <a:chOff x="4609961" y="4666345"/>
            <a:chExt cx="1513949" cy="1563874"/>
          </a:xfrm>
        </p:grpSpPr>
        <p:sp>
          <p:nvSpPr>
            <p:cNvPr id="37" name="椭圆 36">
              <a:extLst>
                <a:ext uri="{FF2B5EF4-FFF2-40B4-BE49-F238E27FC236}">
                  <a16:creationId xmlns:a16="http://schemas.microsoft.com/office/drawing/2014/main" id="{E2ECE8FB-E520-F2B4-8FA9-0F95E2481F8B}"/>
                </a:ext>
              </a:extLst>
            </p:cNvPr>
            <p:cNvSpPr/>
            <p:nvPr/>
          </p:nvSpPr>
          <p:spPr>
            <a:xfrm>
              <a:off x="4889960" y="4666345"/>
              <a:ext cx="670140" cy="670140"/>
            </a:xfrm>
            <a:prstGeom prst="ellipse">
              <a:avLst/>
            </a:prstGeom>
            <a:noFill/>
            <a:ln w="19050" cmpd="sng">
              <a:solidFill>
                <a:schemeClr val="tx2"/>
              </a:solidFill>
            </a:ln>
            <a:effectLst/>
          </p:spPr>
          <p:style>
            <a:lnRef idx="1">
              <a:schemeClr val="accent1"/>
            </a:lnRef>
            <a:fillRef idx="3">
              <a:schemeClr val="accent1"/>
            </a:fillRef>
            <a:effectRef idx="2">
              <a:schemeClr val="accent1"/>
            </a:effectRef>
            <a:fontRef idx="minor">
              <a:schemeClr val="lt1"/>
            </a:fontRef>
          </p:style>
          <p:txBody>
            <a:bodyPr rtlCol="0" anchor="ctr">
              <a:spAutoFit/>
            </a:bodyPr>
            <a:lstStyle/>
            <a:p>
              <a:pPr algn="ctr"/>
              <a:endParaRPr kumimoji="1" lang="zh-CN" altLang="en-US">
                <a:latin typeface="+mj-ea"/>
                <a:ea typeface="+mj-ea"/>
              </a:endParaRPr>
            </a:p>
          </p:txBody>
        </p:sp>
        <p:sp>
          <p:nvSpPr>
            <p:cNvPr id="38" name="文本框 37">
              <a:extLst>
                <a:ext uri="{FF2B5EF4-FFF2-40B4-BE49-F238E27FC236}">
                  <a16:creationId xmlns:a16="http://schemas.microsoft.com/office/drawing/2014/main" id="{19A86478-CBE6-AC7F-F54D-F2C7AD454BE5}"/>
                </a:ext>
              </a:extLst>
            </p:cNvPr>
            <p:cNvSpPr txBox="1"/>
            <p:nvPr/>
          </p:nvSpPr>
          <p:spPr>
            <a:xfrm>
              <a:off x="4609961" y="5491555"/>
              <a:ext cx="1513949" cy="738664"/>
            </a:xfrm>
            <a:prstGeom prst="rect">
              <a:avLst/>
            </a:prstGeom>
            <a:noFill/>
          </p:spPr>
          <p:txBody>
            <a:bodyPr wrap="square" rtlCol="0">
              <a:spAutoFit/>
            </a:bodyPr>
            <a:lstStyle/>
            <a:p>
              <a:pPr algn="ctr"/>
              <a:r>
                <a:rPr kumimoji="1" lang="zh-CN" altLang="en-US" sz="1400" b="1" dirty="0">
                  <a:solidFill>
                    <a:schemeClr val="accent1"/>
                  </a:solidFill>
                  <a:latin typeface="宋体" panose="02010600030101010101" pitchFamily="2" charset="-122"/>
                  <a:ea typeface="宋体" panose="02010600030101010101" pitchFamily="2" charset="-122"/>
                </a:rPr>
                <a:t>通过表情形变残差对</a:t>
              </a:r>
              <a:r>
                <a:rPr kumimoji="1" lang="en-US" altLang="zh-CN" sz="1400" b="1" dirty="0">
                  <a:solidFill>
                    <a:schemeClr val="accent1"/>
                  </a:solidFill>
                  <a:latin typeface="宋体" panose="02010600030101010101" pitchFamily="2" charset="-122"/>
                  <a:ea typeface="宋体" panose="02010600030101010101" pitchFamily="2" charset="-122"/>
                </a:rPr>
                <a:t>AE2ET</a:t>
              </a:r>
              <a:r>
                <a:rPr kumimoji="1" lang="zh-CN" altLang="en-US" sz="1400" b="1" dirty="0">
                  <a:solidFill>
                    <a:schemeClr val="accent1"/>
                  </a:solidFill>
                  <a:latin typeface="宋体" panose="02010600030101010101" pitchFamily="2" charset="-122"/>
                  <a:ea typeface="宋体" panose="02010600030101010101" pitchFamily="2" charset="-122"/>
                </a:rPr>
                <a:t>进行微调 </a:t>
              </a:r>
            </a:p>
          </p:txBody>
        </p:sp>
        <p:sp>
          <p:nvSpPr>
            <p:cNvPr id="39" name="任意多边形: 形状 38">
              <a:extLst>
                <a:ext uri="{FF2B5EF4-FFF2-40B4-BE49-F238E27FC236}">
                  <a16:creationId xmlns:a16="http://schemas.microsoft.com/office/drawing/2014/main" id="{E301FDA7-121B-71B0-8E98-9843EADF3FCC}"/>
                </a:ext>
              </a:extLst>
            </p:cNvPr>
            <p:cNvSpPr>
              <a:spLocks noChangeAspect="1"/>
            </p:cNvSpPr>
            <p:nvPr/>
          </p:nvSpPr>
          <p:spPr bwMode="auto">
            <a:xfrm>
              <a:off x="5075991" y="4821415"/>
              <a:ext cx="298079" cy="360000"/>
            </a:xfrm>
            <a:custGeom>
              <a:avLst/>
              <a:gdLst>
                <a:gd name="T0" fmla="*/ 2922 w 3669"/>
                <a:gd name="T1" fmla="*/ 2944 h 4439"/>
                <a:gd name="T2" fmla="*/ 2343 w 3669"/>
                <a:gd name="T3" fmla="*/ 3219 h 4439"/>
                <a:gd name="T4" fmla="*/ 1333 w 3669"/>
                <a:gd name="T5" fmla="*/ 2629 h 4439"/>
                <a:gd name="T6" fmla="*/ 1495 w 3669"/>
                <a:gd name="T7" fmla="*/ 2166 h 4439"/>
                <a:gd name="T8" fmla="*/ 1354 w 3669"/>
                <a:gd name="T9" fmla="*/ 1732 h 4439"/>
                <a:gd name="T10" fmla="*/ 2318 w 3669"/>
                <a:gd name="T11" fmla="*/ 1186 h 4439"/>
                <a:gd name="T12" fmla="*/ 2922 w 3669"/>
                <a:gd name="T13" fmla="*/ 1495 h 4439"/>
                <a:gd name="T14" fmla="*/ 3669 w 3669"/>
                <a:gd name="T15" fmla="*/ 747 h 4439"/>
                <a:gd name="T16" fmla="*/ 2922 w 3669"/>
                <a:gd name="T17" fmla="*/ 0 h 4439"/>
                <a:gd name="T18" fmla="*/ 2174 w 3669"/>
                <a:gd name="T19" fmla="*/ 747 h 4439"/>
                <a:gd name="T20" fmla="*/ 2238 w 3669"/>
                <a:gd name="T21" fmla="*/ 1048 h 4439"/>
                <a:gd name="T22" fmla="*/ 1245 w 3669"/>
                <a:gd name="T23" fmla="*/ 1611 h 4439"/>
                <a:gd name="T24" fmla="*/ 747 w 3669"/>
                <a:gd name="T25" fmla="*/ 1419 h 4439"/>
                <a:gd name="T26" fmla="*/ 0 w 3669"/>
                <a:gd name="T27" fmla="*/ 2166 h 4439"/>
                <a:gd name="T28" fmla="*/ 747 w 3669"/>
                <a:gd name="T29" fmla="*/ 2914 h 4439"/>
                <a:gd name="T30" fmla="*/ 1218 w 3669"/>
                <a:gd name="T31" fmla="*/ 2746 h 4439"/>
                <a:gd name="T32" fmla="*/ 2256 w 3669"/>
                <a:gd name="T33" fmla="*/ 3353 h 4439"/>
                <a:gd name="T34" fmla="*/ 2174 w 3669"/>
                <a:gd name="T35" fmla="*/ 3691 h 4439"/>
                <a:gd name="T36" fmla="*/ 2922 w 3669"/>
                <a:gd name="T37" fmla="*/ 4439 h 4439"/>
                <a:gd name="T38" fmla="*/ 3669 w 3669"/>
                <a:gd name="T39" fmla="*/ 3691 h 4439"/>
                <a:gd name="T40" fmla="*/ 2922 w 3669"/>
                <a:gd name="T41" fmla="*/ 2944 h 4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669" h="4439">
                  <a:moveTo>
                    <a:pt x="2922" y="2944"/>
                  </a:moveTo>
                  <a:cubicBezTo>
                    <a:pt x="2689" y="2944"/>
                    <a:pt x="2480" y="3051"/>
                    <a:pt x="2343" y="3219"/>
                  </a:cubicBezTo>
                  <a:lnTo>
                    <a:pt x="1333" y="2629"/>
                  </a:lnTo>
                  <a:cubicBezTo>
                    <a:pt x="1434" y="2502"/>
                    <a:pt x="1495" y="2341"/>
                    <a:pt x="1495" y="2166"/>
                  </a:cubicBezTo>
                  <a:cubicBezTo>
                    <a:pt x="1495" y="2004"/>
                    <a:pt x="1442" y="1855"/>
                    <a:pt x="1354" y="1732"/>
                  </a:cubicBezTo>
                  <a:lnTo>
                    <a:pt x="2318" y="1186"/>
                  </a:lnTo>
                  <a:cubicBezTo>
                    <a:pt x="2454" y="1373"/>
                    <a:pt x="2673" y="1495"/>
                    <a:pt x="2922" y="1495"/>
                  </a:cubicBezTo>
                  <a:cubicBezTo>
                    <a:pt x="3334" y="1495"/>
                    <a:pt x="3669" y="1160"/>
                    <a:pt x="3669" y="747"/>
                  </a:cubicBezTo>
                  <a:cubicBezTo>
                    <a:pt x="3669" y="335"/>
                    <a:pt x="3334" y="0"/>
                    <a:pt x="2922" y="0"/>
                  </a:cubicBezTo>
                  <a:cubicBezTo>
                    <a:pt x="2510" y="0"/>
                    <a:pt x="2174" y="335"/>
                    <a:pt x="2174" y="747"/>
                  </a:cubicBezTo>
                  <a:cubicBezTo>
                    <a:pt x="2174" y="854"/>
                    <a:pt x="2197" y="956"/>
                    <a:pt x="2238" y="1048"/>
                  </a:cubicBezTo>
                  <a:lnTo>
                    <a:pt x="1245" y="1611"/>
                  </a:lnTo>
                  <a:cubicBezTo>
                    <a:pt x="1113" y="1492"/>
                    <a:pt x="939" y="1419"/>
                    <a:pt x="747" y="1419"/>
                  </a:cubicBezTo>
                  <a:cubicBezTo>
                    <a:pt x="335" y="1419"/>
                    <a:pt x="0" y="1754"/>
                    <a:pt x="0" y="2166"/>
                  </a:cubicBezTo>
                  <a:cubicBezTo>
                    <a:pt x="0" y="2578"/>
                    <a:pt x="335" y="2914"/>
                    <a:pt x="747" y="2914"/>
                  </a:cubicBezTo>
                  <a:cubicBezTo>
                    <a:pt x="925" y="2914"/>
                    <a:pt x="1089" y="2851"/>
                    <a:pt x="1218" y="2746"/>
                  </a:cubicBezTo>
                  <a:lnTo>
                    <a:pt x="2256" y="3353"/>
                  </a:lnTo>
                  <a:cubicBezTo>
                    <a:pt x="2204" y="3454"/>
                    <a:pt x="2174" y="3569"/>
                    <a:pt x="2174" y="3691"/>
                  </a:cubicBezTo>
                  <a:cubicBezTo>
                    <a:pt x="2174" y="4103"/>
                    <a:pt x="2510" y="4439"/>
                    <a:pt x="2922" y="4439"/>
                  </a:cubicBezTo>
                  <a:cubicBezTo>
                    <a:pt x="3334" y="4439"/>
                    <a:pt x="3669" y="4103"/>
                    <a:pt x="3669" y="3691"/>
                  </a:cubicBezTo>
                  <a:cubicBezTo>
                    <a:pt x="3669" y="3279"/>
                    <a:pt x="3334" y="2944"/>
                    <a:pt x="2922" y="2944"/>
                  </a:cubicBezTo>
                  <a:close/>
                </a:path>
              </a:pathLst>
            </a:custGeom>
            <a:solidFill>
              <a:schemeClr val="accent1"/>
            </a:solidFill>
            <a:ln>
              <a:noFill/>
            </a:ln>
          </p:spPr>
        </p:sp>
      </p:grpSp>
      <mc:AlternateContent xmlns:mc="http://schemas.openxmlformats.org/markup-compatibility/2006" xmlns:p14="http://schemas.microsoft.com/office/powerpoint/2010/main">
        <mc:Choice Requires="p14">
          <p:contentPart p14:bwMode="auto" r:id="rId2">
            <p14:nvContentPartPr>
              <p14:cNvPr id="43" name="墨迹 42">
                <a:extLst>
                  <a:ext uri="{FF2B5EF4-FFF2-40B4-BE49-F238E27FC236}">
                    <a16:creationId xmlns:a16="http://schemas.microsoft.com/office/drawing/2014/main" id="{283D72FA-8312-FE9D-4220-22A40589D1AF}"/>
                  </a:ext>
                </a:extLst>
              </p14:cNvPr>
              <p14:cNvContentPartPr/>
              <p14:nvPr/>
            </p14:nvContentPartPr>
            <p14:xfrm>
              <a:off x="5936131" y="3748464"/>
              <a:ext cx="45719" cy="45719"/>
            </p14:xfrm>
          </p:contentPart>
        </mc:Choice>
        <mc:Fallback xmlns="">
          <p:pic>
            <p:nvPicPr>
              <p:cNvPr id="43" name="墨迹 42">
                <a:extLst>
                  <a:ext uri="{FF2B5EF4-FFF2-40B4-BE49-F238E27FC236}">
                    <a16:creationId xmlns:a16="http://schemas.microsoft.com/office/drawing/2014/main" id="{283D72FA-8312-FE9D-4220-22A40589D1AF}"/>
                  </a:ext>
                </a:extLst>
              </p:cNvPr>
              <p:cNvPicPr/>
              <p:nvPr/>
            </p:nvPicPr>
            <p:blipFill>
              <a:blip r:embed="rId3"/>
              <a:stretch>
                <a:fillRect/>
              </a:stretch>
            </p:blipFill>
            <p:spPr>
              <a:xfrm>
                <a:off x="-921719" y="-9921517"/>
                <a:ext cx="13715700" cy="274314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4" name="墨迹 43">
                <a:extLst>
                  <a:ext uri="{FF2B5EF4-FFF2-40B4-BE49-F238E27FC236}">
                    <a16:creationId xmlns:a16="http://schemas.microsoft.com/office/drawing/2014/main" id="{5CEBA831-B174-EA52-8A6E-3533DF628305}"/>
                  </a:ext>
                </a:extLst>
              </p14:cNvPr>
              <p14:cNvContentPartPr/>
              <p14:nvPr/>
            </p14:nvContentPartPr>
            <p14:xfrm>
              <a:off x="5963491" y="3757824"/>
              <a:ext cx="45719" cy="45719"/>
            </p14:xfrm>
          </p:contentPart>
        </mc:Choice>
        <mc:Fallback xmlns="">
          <p:pic>
            <p:nvPicPr>
              <p:cNvPr id="44" name="墨迹 43">
                <a:extLst>
                  <a:ext uri="{FF2B5EF4-FFF2-40B4-BE49-F238E27FC236}">
                    <a16:creationId xmlns:a16="http://schemas.microsoft.com/office/drawing/2014/main" id="{5CEBA831-B174-EA52-8A6E-3533DF628305}"/>
                  </a:ext>
                </a:extLst>
              </p:cNvPr>
              <p:cNvPicPr/>
              <p:nvPr/>
            </p:nvPicPr>
            <p:blipFill>
              <a:blip r:embed="rId3"/>
              <a:stretch>
                <a:fillRect/>
              </a:stretch>
            </p:blipFill>
            <p:spPr>
              <a:xfrm>
                <a:off x="-894359" y="-9912157"/>
                <a:ext cx="13715700" cy="27431400"/>
              </a:xfrm>
              <a:prstGeom prst="rect">
                <a:avLst/>
              </a:prstGeom>
            </p:spPr>
          </p:pic>
        </mc:Fallback>
      </mc:AlternateContent>
      <p:pic>
        <p:nvPicPr>
          <p:cNvPr id="72" name="图片 71">
            <a:extLst>
              <a:ext uri="{FF2B5EF4-FFF2-40B4-BE49-F238E27FC236}">
                <a16:creationId xmlns:a16="http://schemas.microsoft.com/office/drawing/2014/main" id="{84AFF82E-B18E-5656-0DE0-3C40C886D1A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201298" y="2045731"/>
            <a:ext cx="5660718" cy="1645802"/>
          </a:xfrm>
          <a:prstGeom prst="rect">
            <a:avLst/>
          </a:prstGeom>
        </p:spPr>
      </p:pic>
      <p:sp>
        <p:nvSpPr>
          <p:cNvPr id="85" name="椭圆 84">
            <a:extLst>
              <a:ext uri="{FF2B5EF4-FFF2-40B4-BE49-F238E27FC236}">
                <a16:creationId xmlns:a16="http://schemas.microsoft.com/office/drawing/2014/main" id="{911D839E-9EDE-6DCA-760C-E8EACB61AD2A}"/>
              </a:ext>
            </a:extLst>
          </p:cNvPr>
          <p:cNvSpPr/>
          <p:nvPr/>
        </p:nvSpPr>
        <p:spPr>
          <a:xfrm flipH="1">
            <a:off x="4264268" y="4599724"/>
            <a:ext cx="637188" cy="1298377"/>
          </a:xfrm>
          <a:prstGeom prst="ellipse">
            <a:avLst/>
          </a:prstGeom>
          <a:gradFill>
            <a:gsLst>
              <a:gs pos="100000">
                <a:schemeClr val="accent2"/>
              </a:gs>
              <a:gs pos="0">
                <a:schemeClr val="accent2">
                  <a:alpha val="2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r>
              <a:rPr lang="zh-CN" altLang="en-US" dirty="0"/>
              <a:t>生成器</a:t>
            </a:r>
          </a:p>
        </p:txBody>
      </p:sp>
      <p:cxnSp>
        <p:nvCxnSpPr>
          <p:cNvPr id="87" name="直接箭头连接符 86">
            <a:extLst>
              <a:ext uri="{FF2B5EF4-FFF2-40B4-BE49-F238E27FC236}">
                <a16:creationId xmlns:a16="http://schemas.microsoft.com/office/drawing/2014/main" id="{3183F35C-BC9E-F531-5E64-B86EF3845B8C}"/>
              </a:ext>
            </a:extLst>
          </p:cNvPr>
          <p:cNvCxnSpPr>
            <a:stCxn id="85" idx="2"/>
            <a:endCxn id="13" idx="2"/>
          </p:cNvCxnSpPr>
          <p:nvPr/>
        </p:nvCxnSpPr>
        <p:spPr>
          <a:xfrm>
            <a:off x="4901456" y="5248913"/>
            <a:ext cx="81905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2" name="直接箭头连接符 91">
            <a:extLst>
              <a:ext uri="{FF2B5EF4-FFF2-40B4-BE49-F238E27FC236}">
                <a16:creationId xmlns:a16="http://schemas.microsoft.com/office/drawing/2014/main" id="{B96CF8AC-018E-7886-0B29-2102B80D6B34}"/>
              </a:ext>
            </a:extLst>
          </p:cNvPr>
          <p:cNvCxnSpPr>
            <a:cxnSpLocks/>
            <a:stCxn id="9" idx="3"/>
            <a:endCxn id="85" idx="0"/>
          </p:cNvCxnSpPr>
          <p:nvPr/>
        </p:nvCxnSpPr>
        <p:spPr>
          <a:xfrm>
            <a:off x="3951221" y="3706858"/>
            <a:ext cx="631641" cy="8928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 name="文本框 39">
                <a:extLst>
                  <a:ext uri="{FF2B5EF4-FFF2-40B4-BE49-F238E27FC236}">
                    <a16:creationId xmlns:a16="http://schemas.microsoft.com/office/drawing/2014/main" id="{FFFAEEC3-7AB7-093F-19D4-3520166486AD}"/>
                  </a:ext>
                </a:extLst>
              </p:cNvPr>
              <p:cNvSpPr txBox="1"/>
              <p:nvPr/>
            </p:nvSpPr>
            <p:spPr>
              <a:xfrm>
                <a:off x="6221006" y="3760363"/>
                <a:ext cx="5493878" cy="409086"/>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kumimoji="1" lang="en-US" altLang="zh-CN" b="1" i="1" smtClean="0">
                              <a:solidFill>
                                <a:schemeClr val="accent1"/>
                              </a:solidFill>
                              <a:latin typeface="Cambria Math" panose="02040503050406030204" pitchFamily="18" charset="0"/>
                              <a:ea typeface="宋体" panose="02010600030101010101" pitchFamily="2" charset="-122"/>
                            </a:rPr>
                          </m:ctrlPr>
                        </m:sSubPr>
                        <m:e>
                          <m:r>
                            <a:rPr kumimoji="1" lang="en-US" altLang="zh-CN" b="1" i="1">
                              <a:solidFill>
                                <a:schemeClr val="accent1"/>
                              </a:solidFill>
                              <a:latin typeface="Cambria Math" panose="02040503050406030204" pitchFamily="18" charset="0"/>
                              <a:ea typeface="宋体" panose="02010600030101010101" pitchFamily="2" charset="-122"/>
                            </a:rPr>
                            <m:t>𝒙</m:t>
                          </m:r>
                        </m:e>
                        <m:sub>
                          <m:d>
                            <m:dPr>
                              <m:begChr m:val="{"/>
                              <m:endChr m:val="}"/>
                              <m:ctrlPr>
                                <a:rPr kumimoji="1" lang="en-US" altLang="zh-CN" b="1" i="1">
                                  <a:solidFill>
                                    <a:schemeClr val="accent1"/>
                                  </a:solidFill>
                                  <a:latin typeface="Cambria Math" panose="02040503050406030204" pitchFamily="18" charset="0"/>
                                  <a:ea typeface="宋体" panose="02010600030101010101" pitchFamily="2" charset="-122"/>
                                </a:rPr>
                              </m:ctrlPr>
                            </m:dPr>
                            <m:e>
                              <m:r>
                                <a:rPr kumimoji="1" lang="en-US" altLang="zh-CN" b="1" i="1">
                                  <a:solidFill>
                                    <a:schemeClr val="accent1"/>
                                  </a:solidFill>
                                  <a:latin typeface="Cambria Math" panose="02040503050406030204" pitchFamily="18" charset="0"/>
                                  <a:ea typeface="宋体" panose="02010600030101010101" pitchFamily="2" charset="-122"/>
                                </a:rPr>
                                <m:t>𝒔</m:t>
                              </m:r>
                              <m:r>
                                <a:rPr kumimoji="1" lang="en-US" altLang="zh-CN" b="1" i="1">
                                  <a:solidFill>
                                    <a:schemeClr val="accent1"/>
                                  </a:solidFill>
                                  <a:latin typeface="Cambria Math" panose="02040503050406030204" pitchFamily="18" charset="0"/>
                                  <a:ea typeface="宋体" panose="02010600030101010101" pitchFamily="2" charset="-122"/>
                                </a:rPr>
                                <m:t>,</m:t>
                              </m:r>
                              <m:r>
                                <a:rPr kumimoji="1" lang="en-US" altLang="zh-CN" b="1" i="1">
                                  <a:solidFill>
                                    <a:schemeClr val="accent1"/>
                                  </a:solidFill>
                                  <a:latin typeface="Cambria Math" panose="02040503050406030204" pitchFamily="18" charset="0"/>
                                  <a:ea typeface="宋体" panose="02010600030101010101" pitchFamily="2" charset="-122"/>
                                </a:rPr>
                                <m:t>𝒌</m:t>
                              </m:r>
                            </m:e>
                          </m:d>
                        </m:sub>
                      </m:sSub>
                      <m:r>
                        <a:rPr kumimoji="1" lang="en-US" altLang="zh-CN" b="1" i="1">
                          <a:solidFill>
                            <a:schemeClr val="accent1"/>
                          </a:solidFill>
                          <a:latin typeface="Cambria Math" panose="02040503050406030204" pitchFamily="18" charset="0"/>
                          <a:ea typeface="宋体" panose="02010600030101010101" pitchFamily="2" charset="-122"/>
                        </a:rPr>
                        <m:t>= </m:t>
                      </m:r>
                      <m:r>
                        <a:rPr kumimoji="1" lang="en-US" altLang="zh-CN" b="1" i="1">
                          <a:solidFill>
                            <a:schemeClr val="accent1"/>
                          </a:solidFill>
                          <a:latin typeface="Cambria Math" panose="02040503050406030204" pitchFamily="18" charset="0"/>
                          <a:ea typeface="宋体" panose="02010600030101010101" pitchFamily="2" charset="-122"/>
                        </a:rPr>
                        <m:t>𝑻</m:t>
                      </m:r>
                      <m:d>
                        <m:dPr>
                          <m:ctrlPr>
                            <a:rPr kumimoji="1" lang="en-US" altLang="zh-CN" b="1" i="1">
                              <a:solidFill>
                                <a:schemeClr val="accent1"/>
                              </a:solidFill>
                              <a:latin typeface="Cambria Math" panose="02040503050406030204" pitchFamily="18" charset="0"/>
                              <a:ea typeface="宋体" panose="02010600030101010101" pitchFamily="2" charset="-122"/>
                            </a:rPr>
                          </m:ctrlPr>
                        </m:dPr>
                        <m:e>
                          <m:sSub>
                            <m:sSubPr>
                              <m:ctrlPr>
                                <a:rPr kumimoji="1" lang="en-US" altLang="zh-CN" b="1" i="1" smtClean="0">
                                  <a:solidFill>
                                    <a:schemeClr val="accent1"/>
                                  </a:solidFill>
                                  <a:latin typeface="Cambria Math" panose="02040503050406030204" pitchFamily="18" charset="0"/>
                                  <a:ea typeface="宋体" panose="02010600030101010101" pitchFamily="2" charset="-122"/>
                                </a:rPr>
                              </m:ctrlPr>
                            </m:sSubPr>
                            <m:e>
                              <m:r>
                                <a:rPr kumimoji="1" lang="en-US" altLang="zh-CN" b="1" i="1" smtClean="0">
                                  <a:solidFill>
                                    <a:schemeClr val="accent1"/>
                                  </a:solidFill>
                                  <a:latin typeface="Cambria Math" panose="02040503050406030204" pitchFamily="18" charset="0"/>
                                  <a:ea typeface="宋体" panose="02010600030101010101" pitchFamily="2" charset="-122"/>
                                </a:rPr>
                                <m:t>𝒙</m:t>
                              </m:r>
                            </m:e>
                            <m:sub>
                              <m:d>
                                <m:dPr>
                                  <m:begChr m:val="{"/>
                                  <m:endChr m:val="}"/>
                                  <m:ctrlPr>
                                    <a:rPr kumimoji="1" lang="en-US" altLang="zh-CN" b="1" i="1" smtClean="0">
                                      <a:solidFill>
                                        <a:schemeClr val="accent1"/>
                                      </a:solidFill>
                                      <a:latin typeface="Cambria Math" panose="02040503050406030204" pitchFamily="18" charset="0"/>
                                      <a:ea typeface="宋体" panose="02010600030101010101" pitchFamily="2" charset="-122"/>
                                    </a:rPr>
                                  </m:ctrlPr>
                                </m:dPr>
                                <m:e>
                                  <m:r>
                                    <a:rPr kumimoji="1" lang="en-US" altLang="zh-CN" b="1" i="1" smtClean="0">
                                      <a:solidFill>
                                        <a:schemeClr val="accent1"/>
                                      </a:solidFill>
                                      <a:latin typeface="Cambria Math" panose="02040503050406030204" pitchFamily="18" charset="0"/>
                                      <a:ea typeface="宋体" panose="02010600030101010101" pitchFamily="2" charset="-122"/>
                                    </a:rPr>
                                    <m:t>𝒄</m:t>
                                  </m:r>
                                  <m:r>
                                    <a:rPr kumimoji="1" lang="en-US" altLang="zh-CN" b="1" i="1" smtClean="0">
                                      <a:solidFill>
                                        <a:schemeClr val="accent1"/>
                                      </a:solidFill>
                                      <a:latin typeface="Cambria Math" panose="02040503050406030204" pitchFamily="18" charset="0"/>
                                      <a:ea typeface="宋体" panose="02010600030101010101" pitchFamily="2" charset="-122"/>
                                    </a:rPr>
                                    <m:t>,</m:t>
                                  </m:r>
                                  <m:r>
                                    <a:rPr kumimoji="1" lang="en-US" altLang="zh-CN" b="1" i="1" smtClean="0">
                                      <a:solidFill>
                                        <a:schemeClr val="accent1"/>
                                      </a:solidFill>
                                      <a:latin typeface="Cambria Math" panose="02040503050406030204" pitchFamily="18" charset="0"/>
                                      <a:ea typeface="宋体" panose="02010600030101010101" pitchFamily="2" charset="-122"/>
                                    </a:rPr>
                                    <m:t>𝒌</m:t>
                                  </m:r>
                                </m:e>
                              </m:d>
                            </m:sub>
                          </m:sSub>
                          <m:r>
                            <a:rPr kumimoji="1" lang="en-US" altLang="zh-CN" b="1" i="1">
                              <a:solidFill>
                                <a:schemeClr val="accent1"/>
                              </a:solidFill>
                              <a:latin typeface="Cambria Math" panose="02040503050406030204" pitchFamily="18" charset="0"/>
                              <a:ea typeface="宋体" panose="02010600030101010101" pitchFamily="2" charset="-122"/>
                            </a:rPr>
                            <m:t>, </m:t>
                          </m:r>
                          <m:sSub>
                            <m:sSubPr>
                              <m:ctrlPr>
                                <a:rPr kumimoji="1" lang="en-US" altLang="zh-CN" b="1" i="1">
                                  <a:solidFill>
                                    <a:schemeClr val="accent1"/>
                                  </a:solidFill>
                                  <a:latin typeface="Cambria Math" panose="02040503050406030204" pitchFamily="18" charset="0"/>
                                  <a:ea typeface="宋体" panose="02010600030101010101" pitchFamily="2" charset="-122"/>
                                </a:rPr>
                              </m:ctrlPr>
                            </m:sSubPr>
                            <m:e>
                              <m:r>
                                <a:rPr kumimoji="1" lang="en-US" altLang="zh-CN" b="1" i="1">
                                  <a:solidFill>
                                    <a:schemeClr val="accent1"/>
                                  </a:solidFill>
                                  <a:latin typeface="Cambria Math" panose="02040503050406030204" pitchFamily="18" charset="0"/>
                                  <a:ea typeface="宋体" panose="02010600030101010101" pitchFamily="2" charset="-122"/>
                                </a:rPr>
                                <m:t>𝑹</m:t>
                              </m:r>
                            </m:e>
                            <m:sub>
                              <m:r>
                                <a:rPr kumimoji="1" lang="en-US" altLang="zh-CN" b="1" i="1">
                                  <a:solidFill>
                                    <a:schemeClr val="accent1"/>
                                  </a:solidFill>
                                  <a:latin typeface="Cambria Math" panose="02040503050406030204" pitchFamily="18" charset="0"/>
                                  <a:ea typeface="宋体" panose="02010600030101010101" pitchFamily="2" charset="-122"/>
                                </a:rPr>
                                <m:t>𝒔</m:t>
                              </m:r>
                            </m:sub>
                          </m:sSub>
                          <m:r>
                            <a:rPr kumimoji="1" lang="en-US" altLang="zh-CN" b="1" i="1">
                              <a:solidFill>
                                <a:schemeClr val="accent1"/>
                              </a:solidFill>
                              <a:latin typeface="Cambria Math" panose="02040503050406030204" pitchFamily="18" charset="0"/>
                              <a:ea typeface="宋体" panose="02010600030101010101" pitchFamily="2" charset="-122"/>
                            </a:rPr>
                            <m:t>, </m:t>
                          </m:r>
                          <m:sSub>
                            <m:sSubPr>
                              <m:ctrlPr>
                                <a:rPr kumimoji="1" lang="en-US" altLang="zh-CN" b="1" i="1">
                                  <a:solidFill>
                                    <a:schemeClr val="accent1"/>
                                  </a:solidFill>
                                  <a:latin typeface="Cambria Math" panose="02040503050406030204" pitchFamily="18" charset="0"/>
                                  <a:ea typeface="宋体" panose="02010600030101010101" pitchFamily="2" charset="-122"/>
                                </a:rPr>
                              </m:ctrlPr>
                            </m:sSubPr>
                            <m:e>
                              <m:r>
                                <a:rPr kumimoji="1" lang="en-US" altLang="zh-CN" b="1" i="1">
                                  <a:solidFill>
                                    <a:schemeClr val="accent1"/>
                                  </a:solidFill>
                                  <a:latin typeface="Cambria Math" panose="02040503050406030204" pitchFamily="18" charset="0"/>
                                  <a:ea typeface="宋体" panose="02010600030101010101" pitchFamily="2" charset="-122"/>
                                </a:rPr>
                                <m:t>𝒕</m:t>
                              </m:r>
                            </m:e>
                            <m:sub>
                              <m:r>
                                <a:rPr kumimoji="1" lang="en-US" altLang="zh-CN" b="1" i="1">
                                  <a:solidFill>
                                    <a:schemeClr val="accent1"/>
                                  </a:solidFill>
                                  <a:latin typeface="Cambria Math" panose="02040503050406030204" pitchFamily="18" charset="0"/>
                                  <a:ea typeface="宋体" panose="02010600030101010101" pitchFamily="2" charset="-122"/>
                                </a:rPr>
                                <m:t>𝒔</m:t>
                              </m:r>
                            </m:sub>
                          </m:sSub>
                          <m:r>
                            <a:rPr kumimoji="1" lang="en-US" altLang="zh-CN" b="1" i="1">
                              <a:solidFill>
                                <a:schemeClr val="accent1"/>
                              </a:solidFill>
                              <a:latin typeface="Cambria Math" panose="02040503050406030204" pitchFamily="18" charset="0"/>
                              <a:ea typeface="宋体" panose="02010600030101010101" pitchFamily="2" charset="-122"/>
                            </a:rPr>
                            <m:t>, </m:t>
                          </m:r>
                          <m:sSub>
                            <m:sSubPr>
                              <m:ctrlPr>
                                <a:rPr kumimoji="1" lang="en-US" altLang="zh-CN" b="1" i="1">
                                  <a:solidFill>
                                    <a:schemeClr val="accent1"/>
                                  </a:solidFill>
                                  <a:latin typeface="Cambria Math" panose="02040503050406030204" pitchFamily="18" charset="0"/>
                                  <a:ea typeface="宋体" panose="02010600030101010101" pitchFamily="2" charset="-122"/>
                                </a:rPr>
                              </m:ctrlPr>
                            </m:sSubPr>
                            <m:e>
                              <m:r>
                                <a:rPr kumimoji="1" lang="en-US" altLang="zh-CN" b="1" i="1">
                                  <a:solidFill>
                                    <a:schemeClr val="accent1"/>
                                  </a:solidFill>
                                  <a:latin typeface="Cambria Math" panose="02040503050406030204" pitchFamily="18" charset="0"/>
                                  <a:ea typeface="宋体" panose="02010600030101010101" pitchFamily="2" charset="-122"/>
                                </a:rPr>
                                <m:t>𝜹</m:t>
                              </m:r>
                            </m:e>
                            <m:sub>
                              <m:d>
                                <m:dPr>
                                  <m:begChr m:val="{"/>
                                  <m:endChr m:val="}"/>
                                  <m:ctrlPr>
                                    <a:rPr kumimoji="1" lang="en-US" altLang="zh-CN" b="1" i="1">
                                      <a:solidFill>
                                        <a:schemeClr val="accent1"/>
                                      </a:solidFill>
                                      <a:latin typeface="Cambria Math" panose="02040503050406030204" pitchFamily="18" charset="0"/>
                                      <a:ea typeface="宋体" panose="02010600030101010101" pitchFamily="2" charset="-122"/>
                                    </a:rPr>
                                  </m:ctrlPr>
                                </m:dPr>
                                <m:e>
                                  <m:r>
                                    <a:rPr kumimoji="1" lang="en-US" altLang="zh-CN" b="1" i="1">
                                      <a:solidFill>
                                        <a:schemeClr val="accent1"/>
                                      </a:solidFill>
                                      <a:latin typeface="Cambria Math" panose="02040503050406030204" pitchFamily="18" charset="0"/>
                                      <a:ea typeface="宋体" panose="02010600030101010101" pitchFamily="2" charset="-122"/>
                                    </a:rPr>
                                    <m:t>𝒔</m:t>
                                  </m:r>
                                  <m:r>
                                    <a:rPr kumimoji="1" lang="en-US" altLang="zh-CN" b="1" i="1">
                                      <a:solidFill>
                                        <a:schemeClr val="accent1"/>
                                      </a:solidFill>
                                      <a:latin typeface="Cambria Math" panose="02040503050406030204" pitchFamily="18" charset="0"/>
                                      <a:ea typeface="宋体" panose="02010600030101010101" pitchFamily="2" charset="-122"/>
                                    </a:rPr>
                                    <m:t>,</m:t>
                                  </m:r>
                                  <m:r>
                                    <a:rPr kumimoji="1" lang="en-US" altLang="zh-CN" b="1" i="1">
                                      <a:solidFill>
                                        <a:schemeClr val="accent1"/>
                                      </a:solidFill>
                                      <a:latin typeface="Cambria Math" panose="02040503050406030204" pitchFamily="18" charset="0"/>
                                      <a:ea typeface="宋体" panose="02010600030101010101" pitchFamily="2" charset="-122"/>
                                    </a:rPr>
                                    <m:t>𝒌</m:t>
                                  </m:r>
                                </m:e>
                              </m:d>
                            </m:sub>
                          </m:sSub>
                        </m:e>
                      </m:d>
                      <m:r>
                        <a:rPr kumimoji="1" lang="en-US" altLang="zh-CN" b="1" i="1" smtClean="0">
                          <a:solidFill>
                            <a:schemeClr val="accent1"/>
                          </a:solidFill>
                          <a:latin typeface="Cambria Math" panose="02040503050406030204" pitchFamily="18" charset="0"/>
                          <a:ea typeface="宋体" panose="02010600030101010101" pitchFamily="2" charset="-122"/>
                        </a:rPr>
                        <m:t>=</m:t>
                      </m:r>
                      <m:sSub>
                        <m:sSubPr>
                          <m:ctrlPr>
                            <a:rPr kumimoji="1" lang="en-US" altLang="zh-CN" b="1" i="1" smtClean="0">
                              <a:solidFill>
                                <a:schemeClr val="accent1"/>
                              </a:solidFill>
                              <a:latin typeface="Cambria Math" panose="02040503050406030204" pitchFamily="18" charset="0"/>
                              <a:ea typeface="宋体" panose="02010600030101010101" pitchFamily="2" charset="-122"/>
                            </a:rPr>
                          </m:ctrlPr>
                        </m:sSubPr>
                        <m:e>
                          <m:r>
                            <a:rPr kumimoji="1" lang="en-US" altLang="zh-CN" b="1" i="1" smtClean="0">
                              <a:solidFill>
                                <a:schemeClr val="accent1"/>
                              </a:solidFill>
                              <a:latin typeface="Cambria Math" panose="02040503050406030204" pitchFamily="18" charset="0"/>
                              <a:ea typeface="宋体" panose="02010600030101010101" pitchFamily="2" charset="-122"/>
                            </a:rPr>
                            <m:t>𝑹</m:t>
                          </m:r>
                        </m:e>
                        <m:sub>
                          <m:r>
                            <a:rPr kumimoji="1" lang="en-US" altLang="zh-CN" b="1" i="1" smtClean="0">
                              <a:solidFill>
                                <a:schemeClr val="accent1"/>
                              </a:solidFill>
                              <a:latin typeface="Cambria Math" panose="02040503050406030204" pitchFamily="18" charset="0"/>
                              <a:ea typeface="宋体" panose="02010600030101010101" pitchFamily="2" charset="-122"/>
                            </a:rPr>
                            <m:t>𝒔</m:t>
                          </m:r>
                        </m:sub>
                      </m:sSub>
                      <m:sSub>
                        <m:sSubPr>
                          <m:ctrlPr>
                            <a:rPr kumimoji="1" lang="en-US" altLang="zh-CN" b="1" i="1" smtClean="0">
                              <a:solidFill>
                                <a:schemeClr val="accent1"/>
                              </a:solidFill>
                              <a:latin typeface="Cambria Math" panose="02040503050406030204" pitchFamily="18" charset="0"/>
                              <a:ea typeface="宋体" panose="02010600030101010101" pitchFamily="2" charset="-122"/>
                            </a:rPr>
                          </m:ctrlPr>
                        </m:sSubPr>
                        <m:e>
                          <m:r>
                            <a:rPr kumimoji="1" lang="en-US" altLang="zh-CN" b="1" i="1" smtClean="0">
                              <a:solidFill>
                                <a:schemeClr val="accent1"/>
                              </a:solidFill>
                              <a:latin typeface="Cambria Math" panose="02040503050406030204" pitchFamily="18" charset="0"/>
                              <a:ea typeface="宋体" panose="02010600030101010101" pitchFamily="2" charset="-122"/>
                            </a:rPr>
                            <m:t>𝒙</m:t>
                          </m:r>
                        </m:e>
                        <m:sub>
                          <m:d>
                            <m:dPr>
                              <m:begChr m:val="{"/>
                              <m:endChr m:val="}"/>
                              <m:ctrlPr>
                                <a:rPr kumimoji="1" lang="en-US" altLang="zh-CN" b="1" i="1" smtClean="0">
                                  <a:solidFill>
                                    <a:schemeClr val="accent1"/>
                                  </a:solidFill>
                                  <a:latin typeface="Cambria Math" panose="02040503050406030204" pitchFamily="18" charset="0"/>
                                  <a:ea typeface="宋体" panose="02010600030101010101" pitchFamily="2" charset="-122"/>
                                </a:rPr>
                              </m:ctrlPr>
                            </m:dPr>
                            <m:e>
                              <m:r>
                                <a:rPr kumimoji="1" lang="en-US" altLang="zh-CN" b="1" i="1" smtClean="0">
                                  <a:solidFill>
                                    <a:schemeClr val="accent1"/>
                                  </a:solidFill>
                                  <a:latin typeface="Cambria Math" panose="02040503050406030204" pitchFamily="18" charset="0"/>
                                  <a:ea typeface="宋体" panose="02010600030101010101" pitchFamily="2" charset="-122"/>
                                </a:rPr>
                                <m:t>𝒄</m:t>
                              </m:r>
                              <m:r>
                                <a:rPr kumimoji="1" lang="en-US" altLang="zh-CN" b="1" i="1" smtClean="0">
                                  <a:solidFill>
                                    <a:schemeClr val="accent1"/>
                                  </a:solidFill>
                                  <a:latin typeface="Cambria Math" panose="02040503050406030204" pitchFamily="18" charset="0"/>
                                  <a:ea typeface="宋体" panose="02010600030101010101" pitchFamily="2" charset="-122"/>
                                </a:rPr>
                                <m:t>,</m:t>
                              </m:r>
                              <m:r>
                                <a:rPr kumimoji="1" lang="en-US" altLang="zh-CN" b="1" i="1" smtClean="0">
                                  <a:solidFill>
                                    <a:schemeClr val="accent1"/>
                                  </a:solidFill>
                                  <a:latin typeface="Cambria Math" panose="02040503050406030204" pitchFamily="18" charset="0"/>
                                  <a:ea typeface="宋体" panose="02010600030101010101" pitchFamily="2" charset="-122"/>
                                </a:rPr>
                                <m:t>𝒌</m:t>
                              </m:r>
                            </m:e>
                          </m:d>
                        </m:sub>
                      </m:sSub>
                      <m:r>
                        <a:rPr kumimoji="1" lang="en-US" altLang="zh-CN" b="1" i="1">
                          <a:solidFill>
                            <a:schemeClr val="accent1"/>
                          </a:solidFill>
                          <a:latin typeface="Cambria Math" panose="02040503050406030204" pitchFamily="18" charset="0"/>
                          <a:ea typeface="宋体" panose="02010600030101010101" pitchFamily="2" charset="-122"/>
                        </a:rPr>
                        <m:t>+ </m:t>
                      </m:r>
                      <m:sSub>
                        <m:sSubPr>
                          <m:ctrlPr>
                            <a:rPr kumimoji="1" lang="en-US" altLang="zh-CN" b="1" i="1">
                              <a:solidFill>
                                <a:schemeClr val="accent1"/>
                              </a:solidFill>
                              <a:latin typeface="Cambria Math" panose="02040503050406030204" pitchFamily="18" charset="0"/>
                              <a:ea typeface="宋体" panose="02010600030101010101" pitchFamily="2" charset="-122"/>
                            </a:rPr>
                          </m:ctrlPr>
                        </m:sSubPr>
                        <m:e>
                          <m:r>
                            <a:rPr kumimoji="1" lang="en-US" altLang="zh-CN" b="1" i="1">
                              <a:solidFill>
                                <a:schemeClr val="accent1"/>
                              </a:solidFill>
                              <a:latin typeface="Cambria Math" panose="02040503050406030204" pitchFamily="18" charset="0"/>
                              <a:ea typeface="宋体" panose="02010600030101010101" pitchFamily="2" charset="-122"/>
                            </a:rPr>
                            <m:t>𝒕</m:t>
                          </m:r>
                        </m:e>
                        <m:sub>
                          <m:r>
                            <a:rPr kumimoji="1" lang="en-US" altLang="zh-CN" b="1" i="1">
                              <a:solidFill>
                                <a:schemeClr val="accent1"/>
                              </a:solidFill>
                              <a:latin typeface="Cambria Math" panose="02040503050406030204" pitchFamily="18" charset="0"/>
                              <a:ea typeface="宋体" panose="02010600030101010101" pitchFamily="2" charset="-122"/>
                            </a:rPr>
                            <m:t>𝒔</m:t>
                          </m:r>
                        </m:sub>
                      </m:sSub>
                      <m:r>
                        <a:rPr kumimoji="1" lang="en-US" altLang="zh-CN" b="1" i="1">
                          <a:solidFill>
                            <a:schemeClr val="accent1"/>
                          </a:solidFill>
                          <a:latin typeface="Cambria Math" panose="02040503050406030204" pitchFamily="18" charset="0"/>
                          <a:ea typeface="宋体" panose="02010600030101010101" pitchFamily="2" charset="-122"/>
                        </a:rPr>
                        <m:t>+ </m:t>
                      </m:r>
                      <m:sSub>
                        <m:sSubPr>
                          <m:ctrlPr>
                            <a:rPr kumimoji="1" lang="en-US" altLang="zh-CN" b="1" i="1">
                              <a:solidFill>
                                <a:schemeClr val="accent1"/>
                              </a:solidFill>
                              <a:latin typeface="Cambria Math" panose="02040503050406030204" pitchFamily="18" charset="0"/>
                              <a:ea typeface="宋体" panose="02010600030101010101" pitchFamily="2" charset="-122"/>
                            </a:rPr>
                          </m:ctrlPr>
                        </m:sSubPr>
                        <m:e>
                          <m:r>
                            <a:rPr kumimoji="1" lang="en-US" altLang="zh-CN" b="1" i="1">
                              <a:solidFill>
                                <a:schemeClr val="accent1"/>
                              </a:solidFill>
                              <a:latin typeface="Cambria Math" panose="02040503050406030204" pitchFamily="18" charset="0"/>
                              <a:ea typeface="宋体" panose="02010600030101010101" pitchFamily="2" charset="-122"/>
                            </a:rPr>
                            <m:t>𝜹</m:t>
                          </m:r>
                        </m:e>
                        <m:sub>
                          <m:d>
                            <m:dPr>
                              <m:begChr m:val="{"/>
                              <m:endChr m:val="}"/>
                              <m:ctrlPr>
                                <a:rPr kumimoji="1" lang="en-US" altLang="zh-CN" b="1" i="1">
                                  <a:solidFill>
                                    <a:schemeClr val="accent1"/>
                                  </a:solidFill>
                                  <a:latin typeface="Cambria Math" panose="02040503050406030204" pitchFamily="18" charset="0"/>
                                  <a:ea typeface="宋体" panose="02010600030101010101" pitchFamily="2" charset="-122"/>
                                </a:rPr>
                              </m:ctrlPr>
                            </m:dPr>
                            <m:e>
                              <m:r>
                                <a:rPr kumimoji="1" lang="en-US" altLang="zh-CN" b="1" i="1">
                                  <a:solidFill>
                                    <a:schemeClr val="accent1"/>
                                  </a:solidFill>
                                  <a:latin typeface="Cambria Math" panose="02040503050406030204" pitchFamily="18" charset="0"/>
                                  <a:ea typeface="宋体" panose="02010600030101010101" pitchFamily="2" charset="-122"/>
                                </a:rPr>
                                <m:t>𝒔</m:t>
                              </m:r>
                              <m:r>
                                <a:rPr kumimoji="1" lang="en-US" altLang="zh-CN" b="1" i="1">
                                  <a:solidFill>
                                    <a:schemeClr val="accent1"/>
                                  </a:solidFill>
                                  <a:latin typeface="Cambria Math" panose="02040503050406030204" pitchFamily="18" charset="0"/>
                                  <a:ea typeface="宋体" panose="02010600030101010101" pitchFamily="2" charset="-122"/>
                                </a:rPr>
                                <m:t>,</m:t>
                              </m:r>
                              <m:r>
                                <a:rPr kumimoji="1" lang="en-US" altLang="zh-CN" b="1" i="1">
                                  <a:solidFill>
                                    <a:schemeClr val="accent1"/>
                                  </a:solidFill>
                                  <a:latin typeface="Cambria Math" panose="02040503050406030204" pitchFamily="18" charset="0"/>
                                  <a:ea typeface="宋体" panose="02010600030101010101" pitchFamily="2" charset="-122"/>
                                </a:rPr>
                                <m:t>𝒌</m:t>
                              </m:r>
                            </m:e>
                          </m:d>
                        </m:sub>
                      </m:sSub>
                    </m:oMath>
                  </m:oMathPara>
                </a14:m>
                <a:endParaRPr kumimoji="1" lang="en-US" altLang="zh-CN" b="1" i="1" dirty="0">
                  <a:solidFill>
                    <a:schemeClr val="accent1"/>
                  </a:solidFill>
                  <a:latin typeface="Cambria Math" panose="02040503050406030204" pitchFamily="18" charset="0"/>
                  <a:ea typeface="宋体" panose="02010600030101010101" pitchFamily="2" charset="-122"/>
                </a:endParaRPr>
              </a:p>
            </p:txBody>
          </p:sp>
        </mc:Choice>
        <mc:Fallback xmlns="">
          <p:sp>
            <p:nvSpPr>
              <p:cNvPr id="40" name="文本框 39">
                <a:extLst>
                  <a:ext uri="{FF2B5EF4-FFF2-40B4-BE49-F238E27FC236}">
                    <a16:creationId xmlns:a16="http://schemas.microsoft.com/office/drawing/2014/main" id="{FFFAEEC3-7AB7-093F-19D4-3520166486AD}"/>
                  </a:ext>
                </a:extLst>
              </p:cNvPr>
              <p:cNvSpPr txBox="1">
                <a:spLocks noRot="1" noChangeAspect="1" noMove="1" noResize="1" noEditPoints="1" noAdjustHandles="1" noChangeArrowheads="1" noChangeShapeType="1" noTextEdit="1"/>
              </p:cNvSpPr>
              <p:nvPr/>
            </p:nvSpPr>
            <p:spPr>
              <a:xfrm>
                <a:off x="6221006" y="3760363"/>
                <a:ext cx="5493878" cy="409086"/>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760495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49B21B-A209-46B9-AA2C-E30D38C5213D}"/>
              </a:ext>
            </a:extLst>
          </p:cNvPr>
          <p:cNvSpPr>
            <a:spLocks noGrp="1"/>
          </p:cNvSpPr>
          <p:nvPr>
            <p:ph type="title"/>
          </p:nvPr>
        </p:nvSpPr>
        <p:spPr>
          <a:xfrm>
            <a:off x="792481" y="565283"/>
            <a:ext cx="2609087" cy="360099"/>
          </a:xfrm>
        </p:spPr>
        <p:txBody>
          <a:bodyPr wrap="square">
            <a:spAutoFit/>
          </a:bodyPr>
          <a:lstStyle/>
          <a:p>
            <a:r>
              <a:rPr lang="en-US" altLang="zh-CN" dirty="0"/>
              <a:t>EAT</a:t>
            </a:r>
            <a:r>
              <a:rPr lang="zh-CN" altLang="en-US" dirty="0"/>
              <a:t>算法概览</a:t>
            </a:r>
          </a:p>
        </p:txBody>
      </p:sp>
      <p:pic>
        <p:nvPicPr>
          <p:cNvPr id="9" name="图片 8">
            <a:extLst>
              <a:ext uri="{FF2B5EF4-FFF2-40B4-BE49-F238E27FC236}">
                <a16:creationId xmlns:a16="http://schemas.microsoft.com/office/drawing/2014/main" id="{0F95A1D9-3056-88C2-E599-C4CD935939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8350" y="1851627"/>
            <a:ext cx="8296898" cy="3509678"/>
          </a:xfrm>
          <a:prstGeom prst="rect">
            <a:avLst/>
          </a:prstGeom>
        </p:spPr>
      </p:pic>
    </p:spTree>
    <p:extLst>
      <p:ext uri="{BB962C8B-B14F-4D97-AF65-F5344CB8AC3E}">
        <p14:creationId xmlns:p14="http://schemas.microsoft.com/office/powerpoint/2010/main" val="158559844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880CB-4DF1-4B19-8BE5-8B33D754B8E3}"/>
              </a:ext>
            </a:extLst>
          </p:cNvPr>
          <p:cNvSpPr>
            <a:spLocks noGrp="1"/>
          </p:cNvSpPr>
          <p:nvPr>
            <p:ph type="title"/>
          </p:nvPr>
        </p:nvSpPr>
        <p:spPr>
          <a:xfrm>
            <a:off x="792481" y="565283"/>
            <a:ext cx="3130295" cy="360099"/>
          </a:xfrm>
        </p:spPr>
        <p:txBody>
          <a:bodyPr wrap="square">
            <a:spAutoFit/>
          </a:bodyPr>
          <a:lstStyle/>
          <a:p>
            <a:r>
              <a:rPr lang="en-US" altLang="zh-CN" dirty="0"/>
              <a:t>EAT</a:t>
            </a:r>
            <a:r>
              <a:rPr lang="zh-CN" altLang="en-US" dirty="0"/>
              <a:t>算法核心结构</a:t>
            </a:r>
          </a:p>
        </p:txBody>
      </p:sp>
      <p:pic>
        <p:nvPicPr>
          <p:cNvPr id="7" name="图片 6">
            <a:extLst>
              <a:ext uri="{FF2B5EF4-FFF2-40B4-BE49-F238E27FC236}">
                <a16:creationId xmlns:a16="http://schemas.microsoft.com/office/drawing/2014/main" id="{270C4B1F-7312-E3E8-56C7-BA496D78E9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47929" y="1189382"/>
            <a:ext cx="9887711" cy="5103335"/>
          </a:xfrm>
          <a:prstGeom prst="rect">
            <a:avLst/>
          </a:prstGeom>
        </p:spPr>
      </p:pic>
    </p:spTree>
    <p:extLst>
      <p:ext uri="{BB962C8B-B14F-4D97-AF65-F5344CB8AC3E}">
        <p14:creationId xmlns:p14="http://schemas.microsoft.com/office/powerpoint/2010/main" val="184074039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F9880CB-4DF1-4B19-8BE5-8B33D754B8E3}"/>
              </a:ext>
            </a:extLst>
          </p:cNvPr>
          <p:cNvSpPr>
            <a:spLocks noGrp="1"/>
          </p:cNvSpPr>
          <p:nvPr>
            <p:ph type="title"/>
          </p:nvPr>
        </p:nvSpPr>
        <p:spPr>
          <a:xfrm>
            <a:off x="792481" y="565283"/>
            <a:ext cx="3130295" cy="360099"/>
          </a:xfrm>
        </p:spPr>
        <p:txBody>
          <a:bodyPr wrap="square">
            <a:spAutoFit/>
          </a:bodyPr>
          <a:lstStyle/>
          <a:p>
            <a:r>
              <a:rPr lang="en-US" altLang="zh-CN" dirty="0"/>
              <a:t>EAT</a:t>
            </a:r>
            <a:r>
              <a:rPr lang="zh-CN" altLang="en-US" dirty="0"/>
              <a:t>子模块</a:t>
            </a:r>
          </a:p>
        </p:txBody>
      </p:sp>
      <p:pic>
        <p:nvPicPr>
          <p:cNvPr id="4" name="图片 3">
            <a:extLst>
              <a:ext uri="{FF2B5EF4-FFF2-40B4-BE49-F238E27FC236}">
                <a16:creationId xmlns:a16="http://schemas.microsoft.com/office/drawing/2014/main" id="{3E1C8E41-3685-FAAC-8C89-D7142A5CB0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4366" y="4259273"/>
            <a:ext cx="7927848" cy="1850353"/>
          </a:xfrm>
          <a:prstGeom prst="rect">
            <a:avLst/>
          </a:prstGeom>
        </p:spPr>
      </p:pic>
      <p:pic>
        <p:nvPicPr>
          <p:cNvPr id="6" name="图片 5">
            <a:extLst>
              <a:ext uri="{FF2B5EF4-FFF2-40B4-BE49-F238E27FC236}">
                <a16:creationId xmlns:a16="http://schemas.microsoft.com/office/drawing/2014/main" id="{1BDB89BA-2508-01A6-7D75-C2721806A61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48656" y="1175058"/>
            <a:ext cx="5160461" cy="2664108"/>
          </a:xfrm>
          <a:prstGeom prst="rect">
            <a:avLst/>
          </a:prstGeom>
        </p:spPr>
      </p:pic>
      <p:sp>
        <p:nvSpPr>
          <p:cNvPr id="8" name="文本框 7">
            <a:extLst>
              <a:ext uri="{FF2B5EF4-FFF2-40B4-BE49-F238E27FC236}">
                <a16:creationId xmlns:a16="http://schemas.microsoft.com/office/drawing/2014/main" id="{73F6D24B-F017-EAC3-80BB-6F9135D50AA4}"/>
              </a:ext>
            </a:extLst>
          </p:cNvPr>
          <p:cNvSpPr txBox="1"/>
          <p:nvPr/>
        </p:nvSpPr>
        <p:spPr>
          <a:xfrm>
            <a:off x="7912805" y="4999783"/>
            <a:ext cx="1375093" cy="369332"/>
          </a:xfrm>
          <a:prstGeom prst="rect">
            <a:avLst/>
          </a:prstGeom>
          <a:noFill/>
        </p:spPr>
        <p:txBody>
          <a:bodyPr wrap="square" rtlCol="0">
            <a:spAutoFit/>
          </a:bodyPr>
          <a:lstStyle/>
          <a:p>
            <a:pPr algn="ctr"/>
            <a:r>
              <a:rPr kumimoji="1" lang="en-US" altLang="zh-CN"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EAM</a:t>
            </a:r>
            <a:endParaRPr kumimoji="1"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0" name="文本框 9">
            <a:extLst>
              <a:ext uri="{FF2B5EF4-FFF2-40B4-BE49-F238E27FC236}">
                <a16:creationId xmlns:a16="http://schemas.microsoft.com/office/drawing/2014/main" id="{1C000FE5-C00E-F8A4-482C-E840182B4F6F}"/>
              </a:ext>
            </a:extLst>
          </p:cNvPr>
          <p:cNvSpPr txBox="1"/>
          <p:nvPr/>
        </p:nvSpPr>
        <p:spPr>
          <a:xfrm>
            <a:off x="10552373" y="2406056"/>
            <a:ext cx="1375093" cy="369332"/>
          </a:xfrm>
          <a:prstGeom prst="rect">
            <a:avLst/>
          </a:prstGeom>
          <a:noFill/>
        </p:spPr>
        <p:txBody>
          <a:bodyPr wrap="square" rtlCol="0">
            <a:spAutoFit/>
          </a:bodyPr>
          <a:lstStyle/>
          <a:p>
            <a:pPr algn="ctr"/>
            <a:r>
              <a:rPr kumimoji="1" lang="en-US" altLang="zh-CN" b="1" dirty="0" err="1">
                <a:solidFill>
                  <a:schemeClr val="accent1"/>
                </a:solidFill>
                <a:latin typeface="Times New Roman" panose="02020603050405020304" pitchFamily="18" charset="0"/>
                <a:ea typeface="宋体" panose="02010600030101010101" pitchFamily="2" charset="-122"/>
                <a:cs typeface="Times New Roman" panose="02020603050405020304" pitchFamily="18" charset="0"/>
              </a:rPr>
              <a:t>ReposeNet</a:t>
            </a:r>
            <a:endParaRPr kumimoji="1" lang="zh-CN" altLang="en-US" b="1" dirty="0">
              <a:solidFill>
                <a:schemeClr val="accent1"/>
              </a:solidFill>
              <a:latin typeface="Times New Roman" panose="02020603050405020304" pitchFamily="18" charset="0"/>
              <a:ea typeface="宋体" panose="02010600030101010101" pitchFamily="2" charset="-122"/>
              <a:cs typeface="Times New Roman" panose="02020603050405020304" pitchFamily="18" charset="0"/>
            </a:endParaRPr>
          </a:p>
        </p:txBody>
      </p:sp>
      <p:sp>
        <p:nvSpPr>
          <p:cNvPr id="11" name="文本框 10">
            <a:extLst>
              <a:ext uri="{FF2B5EF4-FFF2-40B4-BE49-F238E27FC236}">
                <a16:creationId xmlns:a16="http://schemas.microsoft.com/office/drawing/2014/main" id="{B2A680EA-CBDD-8278-4F12-F6D656AE3299}"/>
              </a:ext>
            </a:extLst>
          </p:cNvPr>
          <p:cNvSpPr txBox="1"/>
          <p:nvPr/>
        </p:nvSpPr>
        <p:spPr>
          <a:xfrm>
            <a:off x="444366" y="1673550"/>
            <a:ext cx="3368682" cy="1667123"/>
          </a:xfrm>
          <a:prstGeom prst="rect">
            <a:avLst/>
          </a:prstGeom>
          <a:noFill/>
        </p:spPr>
        <p:txBody>
          <a:bodyPr wrap="square" rtlCol="0">
            <a:spAutoFit/>
          </a:bodyPr>
          <a:lstStyle/>
          <a:p>
            <a:pPr>
              <a:lnSpc>
                <a:spcPct val="200000"/>
              </a:lnSpc>
            </a:pP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rPr>
              <a:t>EAM</a:t>
            </a:r>
            <a:r>
              <a:rPr kumimoji="1" lang="zh-CN" altLang="en-US" b="1">
                <a:latin typeface="Times New Roman" panose="02020603050405020304" pitchFamily="18" charset="0"/>
                <a:ea typeface="宋体" panose="02010600030101010101" pitchFamily="2" charset="-122"/>
                <a:cs typeface="Times New Roman" panose="02020603050405020304" pitchFamily="18" charset="0"/>
              </a:rPr>
              <a:t>模块：表情条件下特征</a:t>
            </a:r>
            <a:endParaRPr kumimoji="1" lang="en-US" altLang="zh-CN" b="1">
              <a:latin typeface="Times New Roman" panose="02020603050405020304" pitchFamily="18" charset="0"/>
              <a:ea typeface="宋体" panose="02010600030101010101" pitchFamily="2" charset="-122"/>
              <a:cs typeface="Times New Roman" panose="02020603050405020304" pitchFamily="18" charset="0"/>
            </a:endParaRPr>
          </a:p>
          <a:p>
            <a:pPr>
              <a:lnSpc>
                <a:spcPct val="200000"/>
              </a:lnSpc>
            </a:pPr>
            <a:r>
              <a:rPr kumimoji="1" lang="en-US" altLang="zh-CN" b="1" dirty="0" err="1">
                <a:latin typeface="Times New Roman" panose="02020603050405020304" pitchFamily="18" charset="0"/>
                <a:ea typeface="宋体" panose="02010600030101010101" pitchFamily="2" charset="-122"/>
                <a:cs typeface="Times New Roman" panose="02020603050405020304" pitchFamily="18" charset="0"/>
              </a:rPr>
              <a:t>ReposeNet</a:t>
            </a:r>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：计算</a:t>
            </a:r>
            <a:r>
              <a:rPr kumimoji="1" lang="en-US" altLang="zh-CN" b="1" dirty="0">
                <a:latin typeface="Times New Roman" panose="02020603050405020304" pitchFamily="18" charset="0"/>
                <a:ea typeface="宋体" panose="02010600030101010101" pitchFamily="2" charset="-122"/>
                <a:cs typeface="Times New Roman" panose="02020603050405020304" pitchFamily="18" charset="0"/>
              </a:rPr>
              <a:t>warp</a:t>
            </a:r>
            <a:r>
              <a:rPr kumimoji="1" lang="zh-CN" altLang="en-US" b="1" dirty="0">
                <a:latin typeface="Times New Roman" panose="02020603050405020304" pitchFamily="18" charset="0"/>
                <a:ea typeface="宋体" panose="02010600030101010101" pitchFamily="2" charset="-122"/>
                <a:cs typeface="Times New Roman" panose="02020603050405020304" pitchFamily="18" charset="0"/>
              </a:rPr>
              <a:t>矩阵，进行关键点变换</a:t>
            </a:r>
          </a:p>
        </p:txBody>
      </p:sp>
    </p:spTree>
    <p:extLst>
      <p:ext uri="{BB962C8B-B14F-4D97-AF65-F5344CB8AC3E}">
        <p14:creationId xmlns:p14="http://schemas.microsoft.com/office/powerpoint/2010/main" val="4358548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30541F09-845A-4AAF-92A2-46D4E4ABE074}"/>
              </a:ext>
            </a:extLst>
          </p:cNvPr>
          <p:cNvSpPr>
            <a:spLocks noGrp="1"/>
          </p:cNvSpPr>
          <p:nvPr>
            <p:ph type="title"/>
          </p:nvPr>
        </p:nvSpPr>
        <p:spPr>
          <a:xfrm>
            <a:off x="792481" y="565283"/>
            <a:ext cx="3182269" cy="360099"/>
          </a:xfrm>
        </p:spPr>
        <p:txBody>
          <a:bodyPr wrap="square">
            <a:spAutoFit/>
          </a:bodyPr>
          <a:lstStyle/>
          <a:p>
            <a:r>
              <a:rPr lang="en-US" altLang="zh-CN" dirty="0"/>
              <a:t>EAT</a:t>
            </a:r>
            <a:r>
              <a:rPr lang="zh-CN" altLang="en-US" dirty="0"/>
              <a:t>算法改进策略</a:t>
            </a:r>
          </a:p>
        </p:txBody>
      </p:sp>
      <p:sp>
        <p:nvSpPr>
          <p:cNvPr id="2" name="文本框 1">
            <a:extLst>
              <a:ext uri="{FF2B5EF4-FFF2-40B4-BE49-F238E27FC236}">
                <a16:creationId xmlns:a16="http://schemas.microsoft.com/office/drawing/2014/main" id="{66349E6D-AFD2-2A5F-0356-35707E7EF3AE}"/>
              </a:ext>
            </a:extLst>
          </p:cNvPr>
          <p:cNvSpPr txBox="1"/>
          <p:nvPr/>
        </p:nvSpPr>
        <p:spPr>
          <a:xfrm>
            <a:off x="487066" y="1565028"/>
            <a:ext cx="9489038" cy="3727944"/>
          </a:xfrm>
          <a:prstGeom prst="rect">
            <a:avLst/>
          </a:prstGeom>
          <a:noFill/>
        </p:spPr>
        <p:txBody>
          <a:bodyPr wrap="square" rtlCol="0">
            <a:spAutoFit/>
          </a:bodyPr>
          <a:lstStyle/>
          <a:p>
            <a:r>
              <a:rPr lang="zh-CN" altLang="en-US" b="1" dirty="0">
                <a:latin typeface="+mj-ea"/>
                <a:ea typeface="+mj-ea"/>
              </a:rPr>
              <a:t>改进的点：</a:t>
            </a:r>
            <a:endParaRPr lang="en-US" altLang="zh-CN" b="1" dirty="0">
              <a:latin typeface="+mj-ea"/>
              <a:ea typeface="+mj-ea"/>
            </a:endParaRPr>
          </a:p>
          <a:p>
            <a:pPr>
              <a:lnSpc>
                <a:spcPct val="200000"/>
              </a:lnSpc>
            </a:pPr>
            <a:r>
              <a:rPr lang="en-US" altLang="zh-CN" sz="1400" dirty="0">
                <a:latin typeface="宋体" panose="02010600030101010101" pitchFamily="2" charset="-122"/>
                <a:ea typeface="宋体" panose="02010600030101010101" pitchFamily="2" charset="-122"/>
              </a:rPr>
              <a:t>1.</a:t>
            </a:r>
            <a:r>
              <a:rPr lang="en-US" altLang="zh-CN" sz="1600" dirty="0">
                <a:latin typeface="宋体" panose="02010600030101010101" pitchFamily="2" charset="-122"/>
                <a:ea typeface="宋体" panose="02010600030101010101" pitchFamily="2" charset="-122"/>
              </a:rPr>
              <a:t>EAT</a:t>
            </a:r>
            <a:r>
              <a:rPr lang="zh-CN" altLang="en-US" sz="1600" dirty="0">
                <a:latin typeface="宋体" panose="02010600030101010101" pitchFamily="2" charset="-122"/>
                <a:ea typeface="宋体" panose="02010600030101010101" pitchFamily="2" charset="-122"/>
              </a:rPr>
              <a:t>推理模块的改进（没有修改网络模型）</a:t>
            </a:r>
            <a:endParaRPr lang="en-US" altLang="zh-CN" sz="1600" dirty="0">
              <a:latin typeface="宋体" panose="02010600030101010101" pitchFamily="2" charset="-122"/>
              <a:ea typeface="宋体" panose="02010600030101010101" pitchFamily="2" charset="-122"/>
            </a:endParaRPr>
          </a:p>
          <a:p>
            <a:pPr>
              <a:lnSpc>
                <a:spcPct val="200000"/>
              </a:lnSpc>
            </a:pP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主要对推理模块进行了一个重构，将其作为一个</a:t>
            </a:r>
            <a:r>
              <a:rPr lang="en-US" altLang="zh-CN" sz="1600" dirty="0" err="1">
                <a:latin typeface="宋体" panose="02010600030101010101" pitchFamily="2" charset="-122"/>
                <a:ea typeface="宋体" panose="02010600030101010101" pitchFamily="2" charset="-122"/>
              </a:rPr>
              <a:t>EAT_infer</a:t>
            </a:r>
            <a:r>
              <a:rPr lang="zh-CN" altLang="en-US" sz="1600" dirty="0">
                <a:latin typeface="宋体" panose="02010600030101010101" pitchFamily="2" charset="-122"/>
                <a:ea typeface="宋体" panose="02010600030101010101" pitchFamily="2" charset="-122"/>
              </a:rPr>
              <a:t>主类，实现对指定输入信息进行处理。</a:t>
            </a:r>
            <a:endParaRPr lang="en-US" altLang="zh-CN" sz="1600" dirty="0">
              <a:latin typeface="宋体" panose="02010600030101010101" pitchFamily="2" charset="-122"/>
              <a:ea typeface="宋体" panose="02010600030101010101" pitchFamily="2" charset="-122"/>
            </a:endParaRPr>
          </a:p>
          <a:p>
            <a:pPr>
              <a:lnSpc>
                <a:spcPct val="200000"/>
              </a:lnSpc>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将模型初始化的操作和数据准备阶段全部拿到初始化函数中。</a:t>
            </a:r>
            <a:r>
              <a:rPr lang="en-US" altLang="zh-CN" sz="1600" dirty="0">
                <a:latin typeface="宋体" panose="02010600030101010101" pitchFamily="2" charset="-122"/>
                <a:ea typeface="宋体" panose="02010600030101010101" pitchFamily="2" charset="-122"/>
              </a:rPr>
              <a:t> </a:t>
            </a:r>
          </a:p>
          <a:p>
            <a:pPr>
              <a:lnSpc>
                <a:spcPct val="200000"/>
              </a:lnSpc>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将需要用户传递的参数暴露在</a:t>
            </a:r>
            <a:r>
              <a:rPr lang="en-US" altLang="zh-CN" sz="1600" dirty="0">
                <a:latin typeface="宋体" panose="02010600030101010101" pitchFamily="2" charset="-122"/>
                <a:ea typeface="宋体" panose="02010600030101010101" pitchFamily="2" charset="-122"/>
              </a:rPr>
              <a:t>__call__()</a:t>
            </a:r>
            <a:r>
              <a:rPr lang="zh-CN" altLang="en-US" sz="1600" dirty="0">
                <a:latin typeface="宋体" panose="02010600030101010101" pitchFamily="2" charset="-122"/>
                <a:ea typeface="宋体" panose="02010600030101010101" pitchFamily="2" charset="-122"/>
              </a:rPr>
              <a:t>中。</a:t>
            </a:r>
            <a:endParaRPr lang="en-US" altLang="zh-CN" sz="1600" dirty="0">
              <a:latin typeface="宋体" panose="02010600030101010101" pitchFamily="2" charset="-122"/>
              <a:ea typeface="宋体" panose="02010600030101010101" pitchFamily="2" charset="-122"/>
            </a:endParaRPr>
          </a:p>
          <a:p>
            <a:pPr>
              <a:lnSpc>
                <a:spcPct val="200000"/>
              </a:lnSpc>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将对图像的</a:t>
            </a:r>
            <a:r>
              <a:rPr lang="en-US" altLang="zh-CN" sz="1600" dirty="0">
                <a:latin typeface="宋体" panose="02010600030101010101" pitchFamily="2" charset="-122"/>
                <a:ea typeface="宋体" panose="02010600030101010101" pitchFamily="2" charset="-122"/>
              </a:rPr>
              <a:t>crop</a:t>
            </a:r>
            <a:r>
              <a:rPr lang="zh-CN" altLang="en-US" sz="1600" dirty="0">
                <a:latin typeface="宋体" panose="02010600030101010101" pitchFamily="2" charset="-122"/>
                <a:ea typeface="宋体" panose="02010600030101010101" pitchFamily="2" charset="-122"/>
              </a:rPr>
              <a:t>和提取</a:t>
            </a:r>
            <a:r>
              <a:rPr lang="en-US" altLang="zh-CN" sz="1600" dirty="0">
                <a:latin typeface="宋体" panose="02010600030101010101" pitchFamily="2" charset="-122"/>
                <a:ea typeface="宋体" panose="02010600030101010101" pitchFamily="2" charset="-122"/>
              </a:rPr>
              <a:t>source latent</a:t>
            </a:r>
            <a:r>
              <a:rPr lang="zh-CN" altLang="en-US" sz="1600" dirty="0">
                <a:latin typeface="宋体" panose="02010600030101010101" pitchFamily="2" charset="-122"/>
                <a:ea typeface="宋体" panose="02010600030101010101" pitchFamily="2" charset="-122"/>
              </a:rPr>
              <a:t>操作合并。</a:t>
            </a:r>
            <a:endParaRPr lang="en-US" altLang="zh-CN" sz="1600" dirty="0">
              <a:latin typeface="宋体" panose="02010600030101010101" pitchFamily="2" charset="-122"/>
              <a:ea typeface="宋体" panose="02010600030101010101" pitchFamily="2" charset="-122"/>
            </a:endParaRPr>
          </a:p>
          <a:p>
            <a:pPr>
              <a:lnSpc>
                <a:spcPct val="200000"/>
              </a:lnSpc>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语音重采样，并对</a:t>
            </a:r>
            <a:r>
              <a:rPr lang="en-US" altLang="zh-CN" sz="1600" dirty="0" err="1">
                <a:latin typeface="宋体" panose="02010600030101010101" pitchFamily="2" charset="-122"/>
                <a:ea typeface="宋体" panose="02010600030101010101" pitchFamily="2" charset="-122"/>
              </a:rPr>
              <a:t>DeepSpeech</a:t>
            </a:r>
            <a:r>
              <a:rPr lang="zh-CN" altLang="en-US" sz="1600" dirty="0">
                <a:latin typeface="宋体" panose="02010600030101010101" pitchFamily="2" charset="-122"/>
                <a:ea typeface="宋体" panose="02010600030101010101" pitchFamily="2" charset="-122"/>
              </a:rPr>
              <a:t>语音提取模块加入动态使用内存的配置。</a:t>
            </a:r>
            <a:endParaRPr lang="en-US" altLang="zh-CN" sz="1600" dirty="0">
              <a:latin typeface="宋体" panose="02010600030101010101" pitchFamily="2" charset="-122"/>
              <a:ea typeface="宋体" panose="02010600030101010101" pitchFamily="2" charset="-122"/>
            </a:endParaRPr>
          </a:p>
          <a:p>
            <a:pPr>
              <a:lnSpc>
                <a:spcPct val="200000"/>
              </a:lnSpc>
            </a:pP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将返回的帧张量按第一个维度拼接返回，方便</a:t>
            </a:r>
            <a:r>
              <a:rPr lang="en-US" altLang="zh-CN" sz="1600" dirty="0">
                <a:latin typeface="宋体" panose="02010600030101010101" pitchFamily="2" charset="-122"/>
                <a:ea typeface="宋体" panose="02010600030101010101" pitchFamily="2" charset="-122"/>
              </a:rPr>
              <a:t>GFPGAN</a:t>
            </a:r>
            <a:r>
              <a:rPr lang="zh-CN" altLang="en-US" sz="1600" dirty="0">
                <a:latin typeface="宋体" panose="02010600030101010101" pitchFamily="2" charset="-122"/>
                <a:ea typeface="宋体" panose="02010600030101010101" pitchFamily="2" charset="-122"/>
              </a:rPr>
              <a:t>的直接调用。</a:t>
            </a:r>
            <a:r>
              <a:rPr lang="en-US" altLang="zh-CN" sz="1600" dirty="0">
                <a:latin typeface="宋体" panose="02010600030101010101" pitchFamily="2" charset="-122"/>
                <a:ea typeface="宋体" panose="02010600030101010101" pitchFamily="2" charset="-122"/>
              </a:rPr>
              <a:t>     	</a:t>
            </a:r>
          </a:p>
        </p:txBody>
      </p:sp>
    </p:spTree>
    <p:extLst>
      <p:ext uri="{BB962C8B-B14F-4D97-AF65-F5344CB8AC3E}">
        <p14:creationId xmlns:p14="http://schemas.microsoft.com/office/powerpoint/2010/main" val="8670816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E01871B-A841-4724-AC40-74E7937811A2}"/>
              </a:ext>
            </a:extLst>
          </p:cNvPr>
          <p:cNvSpPr>
            <a:spLocks noGrp="1"/>
          </p:cNvSpPr>
          <p:nvPr>
            <p:ph type="title"/>
          </p:nvPr>
        </p:nvSpPr>
        <p:spPr>
          <a:xfrm>
            <a:off x="792481" y="565283"/>
            <a:ext cx="2197607" cy="360099"/>
          </a:xfrm>
        </p:spPr>
        <p:txBody>
          <a:bodyPr wrap="square">
            <a:spAutoFit/>
          </a:bodyPr>
          <a:lstStyle/>
          <a:p>
            <a:r>
              <a:rPr lang="en-US" altLang="zh-CN" dirty="0"/>
              <a:t>ASR</a:t>
            </a:r>
            <a:r>
              <a:rPr lang="zh-CN" altLang="en-US" dirty="0"/>
              <a:t>算法分析</a:t>
            </a:r>
          </a:p>
        </p:txBody>
      </p:sp>
      <p:pic>
        <p:nvPicPr>
          <p:cNvPr id="10" name="图片 9">
            <a:extLst>
              <a:ext uri="{FF2B5EF4-FFF2-40B4-BE49-F238E27FC236}">
                <a16:creationId xmlns:a16="http://schemas.microsoft.com/office/drawing/2014/main" id="{F1E71BE1-2AE8-52AB-7A05-C929008F822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47944" y="1406652"/>
            <a:ext cx="5486400" cy="4648200"/>
          </a:xfrm>
          <a:prstGeom prst="rect">
            <a:avLst/>
          </a:prstGeom>
        </p:spPr>
      </p:pic>
      <p:sp>
        <p:nvSpPr>
          <p:cNvPr id="11" name="文本框 10">
            <a:extLst>
              <a:ext uri="{FF2B5EF4-FFF2-40B4-BE49-F238E27FC236}">
                <a16:creationId xmlns:a16="http://schemas.microsoft.com/office/drawing/2014/main" id="{C6E3CA32-C2E0-BC57-49BA-47D92B14E3BF}"/>
              </a:ext>
            </a:extLst>
          </p:cNvPr>
          <p:cNvSpPr txBox="1"/>
          <p:nvPr/>
        </p:nvSpPr>
        <p:spPr>
          <a:xfrm>
            <a:off x="276754" y="1577401"/>
            <a:ext cx="3609446" cy="3332066"/>
          </a:xfrm>
          <a:prstGeom prst="rect">
            <a:avLst/>
          </a:prstGeom>
          <a:noFill/>
        </p:spPr>
        <p:txBody>
          <a:bodyPr wrap="square" rtlCol="0">
            <a:spAutoFit/>
          </a:bodyPr>
          <a:lstStyle/>
          <a:p>
            <a:pPr>
              <a:lnSpc>
                <a:spcPct val="150000"/>
              </a:lnSpc>
            </a:pPr>
            <a:r>
              <a:rPr lang="zh-CN" altLang="en-US" sz="1600" b="1" dirty="0">
                <a:latin typeface="+mj-ea"/>
                <a:ea typeface="+mj-ea"/>
              </a:rPr>
              <a:t>五部分组成</a:t>
            </a:r>
            <a:endParaRPr lang="en-US" altLang="zh-CN" sz="1600" b="1" dirty="0">
              <a:latin typeface="+mj-ea"/>
              <a:ea typeface="+mj-ea"/>
            </a:endParaRPr>
          </a:p>
          <a:p>
            <a:pPr>
              <a:lnSpc>
                <a:spcPct val="150000"/>
              </a:lnSpc>
            </a:pPr>
            <a:r>
              <a:rPr lang="en-US" altLang="zh-CN" sz="1400" dirty="0">
                <a:latin typeface="+mj-ea"/>
                <a:ea typeface="+mj-ea"/>
              </a:rPr>
              <a:t>1.Encoder</a:t>
            </a:r>
          </a:p>
          <a:p>
            <a:pPr lvl="1">
              <a:lnSpc>
                <a:spcPct val="150000"/>
              </a:lnSpc>
            </a:pPr>
            <a:r>
              <a:rPr lang="en-US" altLang="zh-CN" sz="1400" b="1" dirty="0">
                <a:latin typeface="+mj-ea"/>
                <a:ea typeface="+mj-ea"/>
              </a:rPr>
              <a:t>· </a:t>
            </a:r>
            <a:r>
              <a:rPr lang="en-US" altLang="zh-CN" sz="1400" dirty="0">
                <a:latin typeface="+mj-ea"/>
                <a:ea typeface="+mj-ea"/>
              </a:rPr>
              <a:t>self-attention</a:t>
            </a:r>
          </a:p>
          <a:p>
            <a:pPr lvl="1">
              <a:lnSpc>
                <a:spcPct val="150000"/>
              </a:lnSpc>
            </a:pPr>
            <a:r>
              <a:rPr lang="en-US" altLang="zh-CN" sz="1400" b="1" dirty="0">
                <a:latin typeface="+mj-ea"/>
                <a:ea typeface="+mj-ea"/>
              </a:rPr>
              <a:t>·</a:t>
            </a:r>
            <a:r>
              <a:rPr lang="en-US" altLang="zh-CN" sz="1400" dirty="0">
                <a:latin typeface="+mj-ea"/>
                <a:ea typeface="+mj-ea"/>
              </a:rPr>
              <a:t> Conformer</a:t>
            </a:r>
          </a:p>
          <a:p>
            <a:pPr lvl="1">
              <a:lnSpc>
                <a:spcPct val="150000"/>
              </a:lnSpc>
            </a:pPr>
            <a:r>
              <a:rPr lang="en-US" altLang="zh-CN" sz="1400" b="1" dirty="0">
                <a:latin typeface="+mj-ea"/>
                <a:ea typeface="+mj-ea"/>
              </a:rPr>
              <a:t>· </a:t>
            </a:r>
            <a:r>
              <a:rPr lang="en-US" altLang="zh-CN" sz="1400" dirty="0">
                <a:latin typeface="+mj-ea"/>
                <a:ea typeface="+mj-ea"/>
              </a:rPr>
              <a:t>SAN-M</a:t>
            </a:r>
          </a:p>
          <a:p>
            <a:pPr>
              <a:lnSpc>
                <a:spcPct val="150000"/>
              </a:lnSpc>
            </a:pPr>
            <a:r>
              <a:rPr lang="en-US" altLang="zh-CN" sz="1400" dirty="0">
                <a:latin typeface="+mj-ea"/>
                <a:ea typeface="+mj-ea"/>
              </a:rPr>
              <a:t>2.Predictor</a:t>
            </a:r>
          </a:p>
          <a:p>
            <a:pPr>
              <a:lnSpc>
                <a:spcPct val="150000"/>
              </a:lnSpc>
            </a:pPr>
            <a:r>
              <a:rPr lang="en-US" altLang="zh-CN" sz="1400" b="1" dirty="0">
                <a:latin typeface="+mj-ea"/>
                <a:ea typeface="+mj-ea"/>
              </a:rPr>
              <a:t>         · </a:t>
            </a:r>
            <a:r>
              <a:rPr lang="zh-CN" altLang="en-US" sz="1400" dirty="0">
                <a:latin typeface="+mj-ea"/>
                <a:ea typeface="+mj-ea"/>
              </a:rPr>
              <a:t>两层</a:t>
            </a:r>
            <a:r>
              <a:rPr lang="en-US" altLang="zh-CN" sz="1400" dirty="0">
                <a:latin typeface="+mj-ea"/>
                <a:ea typeface="+mj-ea"/>
              </a:rPr>
              <a:t>FFN</a:t>
            </a:r>
          </a:p>
          <a:p>
            <a:pPr>
              <a:lnSpc>
                <a:spcPct val="150000"/>
              </a:lnSpc>
            </a:pPr>
            <a:r>
              <a:rPr lang="en-US" altLang="zh-CN" sz="1400" dirty="0">
                <a:latin typeface="+mj-ea"/>
                <a:ea typeface="+mj-ea"/>
              </a:rPr>
              <a:t>3.Sampler</a:t>
            </a:r>
          </a:p>
          <a:p>
            <a:pPr>
              <a:lnSpc>
                <a:spcPct val="150000"/>
              </a:lnSpc>
            </a:pPr>
            <a:r>
              <a:rPr lang="en-US" altLang="zh-CN" sz="1400" dirty="0">
                <a:latin typeface="+mj-ea"/>
                <a:ea typeface="+mj-ea"/>
              </a:rPr>
              <a:t>4.Decoder</a:t>
            </a:r>
          </a:p>
          <a:p>
            <a:pPr>
              <a:lnSpc>
                <a:spcPct val="150000"/>
              </a:lnSpc>
            </a:pPr>
            <a:r>
              <a:rPr lang="en-US" altLang="zh-CN" sz="1400" dirty="0">
                <a:latin typeface="+mj-ea"/>
                <a:ea typeface="+mj-ea"/>
              </a:rPr>
              <a:t>5.Loss Function</a:t>
            </a:r>
          </a:p>
        </p:txBody>
      </p:sp>
      <p:sp>
        <p:nvSpPr>
          <p:cNvPr id="12" name="文本框 11">
            <a:extLst>
              <a:ext uri="{FF2B5EF4-FFF2-40B4-BE49-F238E27FC236}">
                <a16:creationId xmlns:a16="http://schemas.microsoft.com/office/drawing/2014/main" id="{C32492C4-D13E-10DB-68DB-363D2C6284B0}"/>
              </a:ext>
            </a:extLst>
          </p:cNvPr>
          <p:cNvSpPr txBox="1"/>
          <p:nvPr/>
        </p:nvSpPr>
        <p:spPr>
          <a:xfrm>
            <a:off x="2514293" y="1579971"/>
            <a:ext cx="3054710" cy="3978397"/>
          </a:xfrm>
          <a:prstGeom prst="rect">
            <a:avLst/>
          </a:prstGeom>
          <a:noFill/>
        </p:spPr>
        <p:txBody>
          <a:bodyPr wrap="square" rtlCol="0">
            <a:spAutoFit/>
          </a:bodyPr>
          <a:lstStyle/>
          <a:p>
            <a:pPr>
              <a:lnSpc>
                <a:spcPct val="150000"/>
              </a:lnSpc>
            </a:pPr>
            <a:r>
              <a:rPr lang="zh-CN" altLang="en-US" sz="1600" b="1" dirty="0">
                <a:latin typeface="+mj-ea"/>
                <a:ea typeface="+mj-ea"/>
              </a:rPr>
              <a:t>核心模块：</a:t>
            </a:r>
            <a:endParaRPr lang="en-US" altLang="zh-CN" sz="1600" b="1" dirty="0">
              <a:latin typeface="+mj-ea"/>
              <a:ea typeface="+mj-ea"/>
            </a:endParaRPr>
          </a:p>
          <a:p>
            <a:pPr>
              <a:lnSpc>
                <a:spcPct val="150000"/>
              </a:lnSpc>
            </a:pPr>
            <a:r>
              <a:rPr lang="en-US" altLang="zh-CN" sz="1400" b="1" dirty="0">
                <a:latin typeface="+mj-ea"/>
                <a:ea typeface="+mj-ea"/>
              </a:rPr>
              <a:t>· </a:t>
            </a:r>
            <a:r>
              <a:rPr lang="en-US" altLang="zh-CN" sz="1400" dirty="0">
                <a:latin typeface="+mj-ea"/>
                <a:ea typeface="+mj-ea"/>
              </a:rPr>
              <a:t>Predictor </a:t>
            </a:r>
            <a:r>
              <a:rPr lang="zh-CN" altLang="en-US" sz="1400" dirty="0">
                <a:latin typeface="+mj-ea"/>
                <a:ea typeface="+mj-ea"/>
              </a:rPr>
              <a:t>模块：基于 </a:t>
            </a:r>
            <a:r>
              <a:rPr lang="en-US" altLang="zh-CN" sz="1400" dirty="0">
                <a:latin typeface="+mj-ea"/>
                <a:ea typeface="+mj-ea"/>
              </a:rPr>
              <a:t>Continuous integrate-and-fire (CIF) </a:t>
            </a:r>
            <a:r>
              <a:rPr lang="zh-CN" altLang="en-US" sz="1400" dirty="0">
                <a:latin typeface="+mj-ea"/>
                <a:ea typeface="+mj-ea"/>
              </a:rPr>
              <a:t>的 预测器 </a:t>
            </a:r>
            <a:r>
              <a:rPr lang="en-US" altLang="zh-CN" sz="1400" dirty="0">
                <a:latin typeface="+mj-ea"/>
                <a:ea typeface="+mj-ea"/>
              </a:rPr>
              <a:t>(Predictor) </a:t>
            </a:r>
            <a:r>
              <a:rPr lang="zh-CN" altLang="en-US" sz="1400" dirty="0">
                <a:latin typeface="+mj-ea"/>
                <a:ea typeface="+mj-ea"/>
              </a:rPr>
              <a:t>来抽取目标文字对应的声学特征向量，可以更加准确的预测语音中目标文字个数。</a:t>
            </a:r>
          </a:p>
          <a:p>
            <a:pPr>
              <a:lnSpc>
                <a:spcPct val="150000"/>
              </a:lnSpc>
            </a:pPr>
            <a:r>
              <a:rPr lang="en-US" altLang="zh-CN" sz="1400" b="1" dirty="0">
                <a:latin typeface="+mj-ea"/>
                <a:ea typeface="+mj-ea"/>
              </a:rPr>
              <a:t>· </a:t>
            </a:r>
            <a:r>
              <a:rPr lang="en-US" altLang="zh-CN" sz="1400" dirty="0">
                <a:latin typeface="+mj-ea"/>
                <a:ea typeface="+mj-ea"/>
              </a:rPr>
              <a:t>Sampler</a:t>
            </a:r>
            <a:r>
              <a:rPr lang="zh-CN" altLang="en-US" sz="1400" dirty="0">
                <a:latin typeface="+mj-ea"/>
                <a:ea typeface="+mj-ea"/>
              </a:rPr>
              <a:t>：通过采样，将声学特征向量与目标文字向量变换成含有语义信息的特征向量，配合双向</a:t>
            </a:r>
            <a:r>
              <a:rPr lang="en-US" altLang="zh-CN" sz="1400" dirty="0">
                <a:latin typeface="+mj-ea"/>
                <a:ea typeface="+mj-ea"/>
              </a:rPr>
              <a:t>Decoder </a:t>
            </a:r>
            <a:r>
              <a:rPr lang="zh-CN" altLang="en-US" sz="1400" dirty="0">
                <a:latin typeface="+mj-ea"/>
                <a:ea typeface="+mj-ea"/>
              </a:rPr>
              <a:t>来增强模型对于上下文的建模能力。</a:t>
            </a:r>
          </a:p>
          <a:p>
            <a:pPr>
              <a:lnSpc>
                <a:spcPct val="150000"/>
              </a:lnSpc>
            </a:pPr>
            <a:r>
              <a:rPr lang="en-US" altLang="zh-CN" sz="1400" b="1" dirty="0">
                <a:latin typeface="+mj-ea"/>
                <a:ea typeface="+mj-ea"/>
              </a:rPr>
              <a:t>·</a:t>
            </a:r>
            <a:r>
              <a:rPr lang="en-US" altLang="zh-CN" sz="1400" dirty="0">
                <a:latin typeface="+mj-ea"/>
                <a:ea typeface="+mj-ea"/>
              </a:rPr>
              <a:t> </a:t>
            </a:r>
            <a:r>
              <a:rPr lang="zh-CN" altLang="en-US" sz="1400" dirty="0">
                <a:latin typeface="+mj-ea"/>
                <a:ea typeface="+mj-ea"/>
              </a:rPr>
              <a:t>基于负样本采样的 </a:t>
            </a:r>
            <a:r>
              <a:rPr lang="en-US" altLang="zh-CN" sz="1400" dirty="0">
                <a:latin typeface="+mj-ea"/>
                <a:ea typeface="+mj-ea"/>
              </a:rPr>
              <a:t>MWER </a:t>
            </a:r>
            <a:r>
              <a:rPr lang="zh-CN" altLang="en-US" sz="1400" dirty="0">
                <a:latin typeface="+mj-ea"/>
                <a:ea typeface="+mj-ea"/>
              </a:rPr>
              <a:t>训练准则。</a:t>
            </a:r>
            <a:endParaRPr lang="en-US" altLang="zh-CN" sz="1400" dirty="0">
              <a:latin typeface="+mj-ea"/>
              <a:ea typeface="+mj-ea"/>
            </a:endParaRPr>
          </a:p>
        </p:txBody>
      </p:sp>
    </p:spTree>
    <p:extLst>
      <p:ext uri="{BB962C8B-B14F-4D97-AF65-F5344CB8AC3E}">
        <p14:creationId xmlns:p14="http://schemas.microsoft.com/office/powerpoint/2010/main" val="178083512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矩形 38">
            <a:extLst>
              <a:ext uri="{FF2B5EF4-FFF2-40B4-BE49-F238E27FC236}">
                <a16:creationId xmlns:a16="http://schemas.microsoft.com/office/drawing/2014/main" id="{732EF17E-531D-4C0C-B308-347862CC82C1}"/>
              </a:ext>
            </a:extLst>
          </p:cNvPr>
          <p:cNvSpPr/>
          <p:nvPr/>
        </p:nvSpPr>
        <p:spPr>
          <a:xfrm>
            <a:off x="349265" y="2151449"/>
            <a:ext cx="3262292" cy="4141268"/>
          </a:xfrm>
          <a:prstGeom prst="rect">
            <a:avLst/>
          </a:prstGeom>
          <a:pattFill prst="ltUpDiag">
            <a:fgClr>
              <a:schemeClr val="bg1">
                <a:lumMod val="85000"/>
              </a:schemeClr>
            </a:fgClr>
            <a:bgClr>
              <a:schemeClr val="bg1"/>
            </a:bgClr>
          </a:pattFill>
          <a:ln w="3175">
            <a:noFill/>
          </a:ln>
          <a:effectLst>
            <a:outerShdw blurRad="190500" sx="101000" sy="101000" algn="ctr"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3" name="标题 2">
            <a:extLst>
              <a:ext uri="{FF2B5EF4-FFF2-40B4-BE49-F238E27FC236}">
                <a16:creationId xmlns:a16="http://schemas.microsoft.com/office/drawing/2014/main" id="{8E01871B-A841-4724-AC40-74E7937811A2}"/>
              </a:ext>
            </a:extLst>
          </p:cNvPr>
          <p:cNvSpPr>
            <a:spLocks noGrp="1"/>
          </p:cNvSpPr>
          <p:nvPr>
            <p:ph type="title"/>
          </p:nvPr>
        </p:nvSpPr>
        <p:spPr>
          <a:xfrm>
            <a:off x="792481" y="565283"/>
            <a:ext cx="2197607" cy="360099"/>
          </a:xfrm>
        </p:spPr>
        <p:txBody>
          <a:bodyPr wrap="square">
            <a:spAutoFit/>
          </a:bodyPr>
          <a:lstStyle/>
          <a:p>
            <a:r>
              <a:rPr lang="en-US" altLang="zh-CN" dirty="0"/>
              <a:t>TTS</a:t>
            </a:r>
            <a:r>
              <a:rPr lang="zh-CN" altLang="en-US" dirty="0"/>
              <a:t>算法分析</a:t>
            </a:r>
          </a:p>
        </p:txBody>
      </p:sp>
      <p:pic>
        <p:nvPicPr>
          <p:cNvPr id="10" name="图片 9">
            <a:extLst>
              <a:ext uri="{FF2B5EF4-FFF2-40B4-BE49-F238E27FC236}">
                <a16:creationId xmlns:a16="http://schemas.microsoft.com/office/drawing/2014/main" id="{FA5AA679-7F98-85AE-29D8-BE9DA55D8F39}"/>
              </a:ext>
            </a:extLst>
          </p:cNvPr>
          <p:cNvPicPr>
            <a:picLocks noChangeAspect="1"/>
          </p:cNvPicPr>
          <p:nvPr/>
        </p:nvPicPr>
        <p:blipFill>
          <a:blip r:embed="rId2"/>
          <a:stretch>
            <a:fillRect/>
          </a:stretch>
        </p:blipFill>
        <p:spPr>
          <a:xfrm>
            <a:off x="3959185" y="1167853"/>
            <a:ext cx="7474172" cy="2552876"/>
          </a:xfrm>
          <a:prstGeom prst="rect">
            <a:avLst/>
          </a:prstGeom>
        </p:spPr>
      </p:pic>
      <p:pic>
        <p:nvPicPr>
          <p:cNvPr id="12" name="图片 11">
            <a:extLst>
              <a:ext uri="{FF2B5EF4-FFF2-40B4-BE49-F238E27FC236}">
                <a16:creationId xmlns:a16="http://schemas.microsoft.com/office/drawing/2014/main" id="{472EF22E-8836-6BC2-E6FA-330563E215FA}"/>
              </a:ext>
            </a:extLst>
          </p:cNvPr>
          <p:cNvPicPr>
            <a:picLocks noChangeAspect="1"/>
          </p:cNvPicPr>
          <p:nvPr/>
        </p:nvPicPr>
        <p:blipFill>
          <a:blip r:embed="rId3"/>
          <a:stretch>
            <a:fillRect/>
          </a:stretch>
        </p:blipFill>
        <p:spPr>
          <a:xfrm>
            <a:off x="4624395" y="3872714"/>
            <a:ext cx="2245973" cy="2198902"/>
          </a:xfrm>
          <a:prstGeom prst="rect">
            <a:avLst/>
          </a:prstGeom>
        </p:spPr>
      </p:pic>
      <p:sp>
        <p:nvSpPr>
          <p:cNvPr id="23" name="文本框 22">
            <a:extLst>
              <a:ext uri="{FF2B5EF4-FFF2-40B4-BE49-F238E27FC236}">
                <a16:creationId xmlns:a16="http://schemas.microsoft.com/office/drawing/2014/main" id="{DF34D332-BDC9-E6B9-BD61-DED53B2ED872}"/>
              </a:ext>
            </a:extLst>
          </p:cNvPr>
          <p:cNvSpPr txBox="1"/>
          <p:nvPr/>
        </p:nvSpPr>
        <p:spPr>
          <a:xfrm>
            <a:off x="7293522" y="4465959"/>
            <a:ext cx="4139835" cy="892873"/>
          </a:xfrm>
          <a:prstGeom prst="rect">
            <a:avLst/>
          </a:prstGeom>
        </p:spPr>
        <p:txBody>
          <a:bodyPr vert="horz" wrap="square" lIns="0" tIns="45720" rIns="0" bIns="45720">
            <a:spAutoFit/>
          </a:bodyPr>
          <a:lstStyle/>
          <a:p>
            <a:pPr>
              <a:lnSpc>
                <a:spcPct val="130000"/>
              </a:lnSpc>
            </a:pPr>
            <a:r>
              <a:rPr lang="en-US" altLang="zh-CN" sz="1400" dirty="0">
                <a:latin typeface="宋体" panose="02010600030101010101" pitchFamily="2" charset="-122"/>
                <a:ea typeface="宋体" panose="02010600030101010101" pitchFamily="2" charset="-122"/>
                <a:cs typeface="Times New Roman" panose="02020603050405020304" pitchFamily="18" charset="0"/>
              </a:rPr>
              <a:t>1.SoftVC</a:t>
            </a:r>
            <a:r>
              <a:rPr lang="zh-CN" altLang="en-US" sz="1400" dirty="0">
                <a:latin typeface="宋体" panose="02010600030101010101" pitchFamily="2" charset="-122"/>
                <a:ea typeface="宋体" panose="02010600030101010101" pitchFamily="2" charset="-122"/>
                <a:cs typeface="Times New Roman" panose="02020603050405020304" pitchFamily="18" charset="0"/>
              </a:rPr>
              <a:t>去音色（</a:t>
            </a:r>
            <a:r>
              <a:rPr lang="en-US" altLang="zh-CN" sz="1400" dirty="0" err="1">
                <a:latin typeface="宋体" panose="02010600030101010101" pitchFamily="2" charset="-122"/>
                <a:ea typeface="宋体" panose="02010600030101010101" pitchFamily="2" charset="-122"/>
                <a:cs typeface="Times New Roman" panose="02020603050405020304" pitchFamily="18" charset="0"/>
              </a:rPr>
              <a:t>ContentVec</a:t>
            </a:r>
            <a:r>
              <a:rPr lang="zh-CN" altLang="en-US" sz="1400" dirty="0">
                <a:latin typeface="宋体" panose="02010600030101010101" pitchFamily="2" charset="-122"/>
                <a:ea typeface="宋体" panose="02010600030101010101" pitchFamily="2" charset="-122"/>
                <a:cs typeface="Times New Roman" panose="02020603050405020304" pitchFamily="18" charset="0"/>
              </a:rPr>
              <a:t>编码器用于去音色）</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dirty="0">
                <a:latin typeface="宋体" panose="02010600030101010101" pitchFamily="2" charset="-122"/>
                <a:ea typeface="宋体" panose="02010600030101010101" pitchFamily="2" charset="-122"/>
                <a:cs typeface="Times New Roman" panose="02020603050405020304" pitchFamily="18" charset="0"/>
              </a:rPr>
              <a:t>2.VITS</a:t>
            </a:r>
            <a:r>
              <a:rPr lang="zh-CN" altLang="en-US" sz="1400" dirty="0">
                <a:latin typeface="宋体" panose="02010600030101010101" pitchFamily="2" charset="-122"/>
                <a:ea typeface="宋体" panose="02010600030101010101" pitchFamily="2" charset="-122"/>
                <a:cs typeface="Times New Roman" panose="02020603050405020304" pitchFamily="18" charset="0"/>
              </a:rPr>
              <a:t>解码器重建音频（音色也是学习的参数）</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dirty="0">
                <a:latin typeface="宋体" panose="02010600030101010101" pitchFamily="2" charset="-122"/>
                <a:ea typeface="宋体" panose="02010600030101010101" pitchFamily="2" charset="-122"/>
                <a:cs typeface="Times New Roman" panose="02020603050405020304" pitchFamily="18" charset="0"/>
              </a:rPr>
              <a:t>3.</a:t>
            </a:r>
            <a:r>
              <a:rPr lang="zh-CN" altLang="en-US" sz="1400" dirty="0">
                <a:latin typeface="宋体" panose="02010600030101010101" pitchFamily="2" charset="-122"/>
                <a:ea typeface="宋体" panose="02010600030101010101" pitchFamily="2" charset="-122"/>
                <a:cs typeface="Times New Roman" panose="02020603050405020304" pitchFamily="18" charset="0"/>
              </a:rPr>
              <a:t>去音色这一步的很困难，一般都是带有音色的特征。</a:t>
            </a:r>
          </a:p>
        </p:txBody>
      </p:sp>
      <p:sp>
        <p:nvSpPr>
          <p:cNvPr id="24" name="文本框 23">
            <a:extLst>
              <a:ext uri="{FF2B5EF4-FFF2-40B4-BE49-F238E27FC236}">
                <a16:creationId xmlns:a16="http://schemas.microsoft.com/office/drawing/2014/main" id="{49FC66AF-A8E3-A4B9-135A-19BFAC023BA0}"/>
              </a:ext>
            </a:extLst>
          </p:cNvPr>
          <p:cNvSpPr txBox="1"/>
          <p:nvPr/>
        </p:nvSpPr>
        <p:spPr>
          <a:xfrm>
            <a:off x="410783" y="2245038"/>
            <a:ext cx="3139255" cy="3707040"/>
          </a:xfrm>
          <a:prstGeom prst="rect">
            <a:avLst/>
          </a:prstGeom>
        </p:spPr>
        <p:txBody>
          <a:bodyPr vert="horz" wrap="square" lIns="0" tIns="45720" rIns="0" bIns="45720">
            <a:spAutoFit/>
          </a:bodyPr>
          <a:lstStyle/>
          <a:p>
            <a:pPr>
              <a:lnSpc>
                <a:spcPct val="130000"/>
              </a:lnSpc>
            </a:pPr>
            <a:r>
              <a:rPr lang="en-US" altLang="zh-CN" sz="1400" dirty="0">
                <a:latin typeface="宋体" panose="02010600030101010101" pitchFamily="2" charset="-122"/>
                <a:ea typeface="宋体" panose="02010600030101010101" pitchFamily="2" charset="-122"/>
                <a:cs typeface="Times New Roman" panose="02020603050405020304" pitchFamily="18" charset="0"/>
              </a:rPr>
              <a:t>1.</a:t>
            </a:r>
            <a:r>
              <a:rPr lang="zh-CN" altLang="en-US" sz="1400" dirty="0">
                <a:latin typeface="宋体" panose="02010600030101010101" pitchFamily="2" charset="-122"/>
                <a:ea typeface="宋体" panose="02010600030101010101" pitchFamily="2" charset="-122"/>
                <a:cs typeface="Times New Roman" panose="02020603050405020304" pitchFamily="18" charset="0"/>
              </a:rPr>
              <a:t>将泄露音色很大的这个语义特征为音色的引导，引导目标音色。</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dirty="0">
                <a:latin typeface="宋体" panose="02010600030101010101" pitchFamily="2" charset="-122"/>
                <a:ea typeface="宋体" panose="02010600030101010101" pitchFamily="2" charset="-122"/>
                <a:cs typeface="Times New Roman" panose="02020603050405020304" pitchFamily="18" charset="0"/>
              </a:rPr>
              <a:t>2.</a:t>
            </a:r>
            <a:r>
              <a:rPr lang="zh-CN" altLang="en-US" sz="1400" dirty="0">
                <a:latin typeface="宋体" panose="02010600030101010101" pitchFamily="2" charset="-122"/>
                <a:ea typeface="宋体" panose="02010600030101010101" pitchFamily="2" charset="-122"/>
                <a:cs typeface="Times New Roman" panose="02020603050405020304" pitchFamily="18" charset="0"/>
              </a:rPr>
              <a:t>用</a:t>
            </a:r>
            <a:r>
              <a:rPr lang="en-US" altLang="zh-CN" sz="1400" dirty="0" err="1">
                <a:latin typeface="宋体" panose="02010600030101010101" pitchFamily="2" charset="-122"/>
                <a:ea typeface="宋体" panose="02010600030101010101" pitchFamily="2" charset="-122"/>
                <a:cs typeface="Times New Roman" panose="02020603050405020304" pitchFamily="18" charset="0"/>
              </a:rPr>
              <a:t>Hubert+RVQ</a:t>
            </a:r>
            <a:r>
              <a:rPr lang="zh-CN" altLang="en-US" sz="1400" dirty="0">
                <a:latin typeface="宋体" panose="02010600030101010101" pitchFamily="2" charset="-122"/>
                <a:ea typeface="宋体" panose="02010600030101010101" pitchFamily="2" charset="-122"/>
                <a:cs typeface="Times New Roman" panose="02020603050405020304" pitchFamily="18" charset="0"/>
              </a:rPr>
              <a:t>将音频转换为包含音色的语义的</a:t>
            </a:r>
            <a:r>
              <a:rPr lang="en-US" altLang="zh-CN" sz="1400" dirty="0">
                <a:latin typeface="宋体" panose="02010600030101010101" pitchFamily="2" charset="-122"/>
                <a:ea typeface="宋体" panose="02010600030101010101" pitchFamily="2" charset="-122"/>
                <a:cs typeface="Times New Roman" panose="02020603050405020304" pitchFamily="18" charset="0"/>
              </a:rPr>
              <a:t>tokens</a:t>
            </a:r>
            <a:r>
              <a:rPr lang="zh-CN" altLang="en-US" sz="1400" dirty="0">
                <a:latin typeface="宋体" panose="02010600030101010101" pitchFamily="2" charset="-122"/>
                <a:ea typeface="宋体" panose="02010600030101010101" pitchFamily="2" charset="-122"/>
                <a:cs typeface="Times New Roman" panose="02020603050405020304" pitchFamily="18" charset="0"/>
              </a:rPr>
              <a:t>，使用自回归的类</a:t>
            </a:r>
            <a:r>
              <a:rPr lang="en-US" altLang="zh-CN" sz="1400" dirty="0">
                <a:latin typeface="宋体" panose="02010600030101010101" pitchFamily="2" charset="-122"/>
                <a:ea typeface="宋体" panose="02010600030101010101" pitchFamily="2" charset="-122"/>
                <a:cs typeface="Times New Roman" panose="02020603050405020304" pitchFamily="18" charset="0"/>
              </a:rPr>
              <a:t>GPT</a:t>
            </a:r>
            <a:r>
              <a:rPr lang="zh-CN" altLang="en-US" sz="1400" dirty="0">
                <a:latin typeface="宋体" panose="02010600030101010101" pitchFamily="2" charset="-122"/>
                <a:ea typeface="宋体" panose="02010600030101010101" pitchFamily="2" charset="-122"/>
                <a:cs typeface="Times New Roman" panose="02020603050405020304" pitchFamily="18" charset="0"/>
              </a:rPr>
              <a:t>模型将</a:t>
            </a:r>
            <a:r>
              <a:rPr lang="en-US" altLang="zh-CN" sz="1400" dirty="0">
                <a:latin typeface="宋体" panose="02010600030101010101" pitchFamily="2" charset="-122"/>
                <a:ea typeface="宋体" panose="02010600030101010101" pitchFamily="2" charset="-122"/>
                <a:cs typeface="Times New Roman" panose="02020603050405020304" pitchFamily="18" charset="0"/>
              </a:rPr>
              <a:t>tokens</a:t>
            </a:r>
            <a:r>
              <a:rPr lang="zh-CN" altLang="en-US" sz="1400" dirty="0">
                <a:latin typeface="宋体" panose="02010600030101010101" pitchFamily="2" charset="-122"/>
                <a:ea typeface="宋体" panose="02010600030101010101" pitchFamily="2" charset="-122"/>
                <a:cs typeface="Times New Roman" panose="02020603050405020304" pitchFamily="18" charset="0"/>
              </a:rPr>
              <a:t>补齐，这样推理时，后面的</a:t>
            </a:r>
            <a:r>
              <a:rPr lang="en-US" altLang="zh-CN" sz="1400" dirty="0">
                <a:latin typeface="宋体" panose="02010600030101010101" pitchFamily="2" charset="-122"/>
                <a:ea typeface="宋体" panose="02010600030101010101" pitchFamily="2" charset="-122"/>
                <a:cs typeface="Times New Roman" panose="02020603050405020304" pitchFamily="18" charset="0"/>
              </a:rPr>
              <a:t>tokens</a:t>
            </a:r>
            <a:r>
              <a:rPr lang="zh-CN" altLang="en-US" sz="1400" dirty="0">
                <a:latin typeface="宋体" panose="02010600030101010101" pitchFamily="2" charset="-122"/>
                <a:ea typeface="宋体" panose="02010600030101010101" pitchFamily="2" charset="-122"/>
                <a:cs typeface="Times New Roman" panose="02020603050405020304" pitchFamily="18" charset="0"/>
              </a:rPr>
              <a:t>始终会集成一些参考音频的音色。</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dirty="0">
                <a:latin typeface="宋体" panose="02010600030101010101" pitchFamily="2" charset="-122"/>
                <a:ea typeface="宋体" panose="02010600030101010101" pitchFamily="2" charset="-122"/>
                <a:cs typeface="Times New Roman" panose="02020603050405020304" pitchFamily="18" charset="0"/>
              </a:rPr>
              <a:t>3.</a:t>
            </a:r>
            <a:r>
              <a:rPr lang="zh-CN" altLang="en-US" sz="1400" dirty="0">
                <a:latin typeface="宋体" panose="02010600030101010101" pitchFamily="2" charset="-122"/>
                <a:ea typeface="宋体" panose="02010600030101010101" pitchFamily="2" charset="-122"/>
                <a:cs typeface="Times New Roman" panose="02020603050405020304" pitchFamily="18" charset="0"/>
              </a:rPr>
              <a:t>由于</a:t>
            </a:r>
            <a:r>
              <a:rPr lang="en-US" altLang="zh-CN" sz="1400" dirty="0">
                <a:latin typeface="宋体" panose="02010600030101010101" pitchFamily="2" charset="-122"/>
                <a:ea typeface="宋体" panose="02010600030101010101" pitchFamily="2" charset="-122"/>
                <a:cs typeface="Times New Roman" panose="02020603050405020304" pitchFamily="18" charset="0"/>
              </a:rPr>
              <a:t>token</a:t>
            </a:r>
            <a:r>
              <a:rPr lang="zh-CN" altLang="en-US" sz="1400" dirty="0">
                <a:latin typeface="宋体" panose="02010600030101010101" pitchFamily="2" charset="-122"/>
                <a:ea typeface="宋体" panose="02010600030101010101" pitchFamily="2" charset="-122"/>
                <a:cs typeface="Times New Roman" panose="02020603050405020304" pitchFamily="18" charset="0"/>
              </a:rPr>
              <a:t>使用的特征漏音色比</a:t>
            </a:r>
            <a:r>
              <a:rPr lang="en-US" altLang="zh-CN" sz="1400" dirty="0">
                <a:latin typeface="宋体" panose="02010600030101010101" pitchFamily="2" charset="-122"/>
                <a:ea typeface="宋体" panose="02010600030101010101" pitchFamily="2" charset="-122"/>
                <a:cs typeface="Times New Roman" panose="02020603050405020304" pitchFamily="18" charset="0"/>
              </a:rPr>
              <a:t>condition</a:t>
            </a:r>
            <a:r>
              <a:rPr lang="zh-CN" altLang="en-US" sz="1400" dirty="0">
                <a:latin typeface="宋体" panose="02010600030101010101" pitchFamily="2" charset="-122"/>
                <a:ea typeface="宋体" panose="02010600030101010101" pitchFamily="2" charset="-122"/>
                <a:cs typeface="Times New Roman" panose="02020603050405020304" pitchFamily="18" charset="0"/>
              </a:rPr>
              <a:t>的语义特征更大，因此</a:t>
            </a:r>
            <a:r>
              <a:rPr lang="en-US" altLang="zh-CN" sz="1400" dirty="0">
                <a:latin typeface="宋体" panose="02010600030101010101" pitchFamily="2" charset="-122"/>
                <a:ea typeface="宋体" panose="02010600030101010101" pitchFamily="2" charset="-122"/>
                <a:cs typeface="Times New Roman" panose="02020603050405020304" pitchFamily="18" charset="0"/>
              </a:rPr>
              <a:t>GPT</a:t>
            </a:r>
            <a:r>
              <a:rPr lang="zh-CN" altLang="en-US" sz="1400" dirty="0">
                <a:latin typeface="宋体" panose="02010600030101010101" pitchFamily="2" charset="-122"/>
                <a:ea typeface="宋体" panose="02010600030101010101" pitchFamily="2" charset="-122"/>
                <a:cs typeface="Times New Roman" panose="02020603050405020304" pitchFamily="18" charset="0"/>
              </a:rPr>
              <a:t>补全的</a:t>
            </a:r>
            <a:r>
              <a:rPr lang="en-US" altLang="zh-CN" sz="1400" dirty="0">
                <a:latin typeface="宋体" panose="02010600030101010101" pitchFamily="2" charset="-122"/>
                <a:ea typeface="宋体" panose="02010600030101010101" pitchFamily="2" charset="-122"/>
                <a:cs typeface="Times New Roman" panose="02020603050405020304" pitchFamily="18" charset="0"/>
              </a:rPr>
              <a:t>token</a:t>
            </a:r>
            <a:r>
              <a:rPr lang="zh-CN" altLang="en-US" sz="1400" dirty="0">
                <a:latin typeface="宋体" panose="02010600030101010101" pitchFamily="2" charset="-122"/>
                <a:ea typeface="宋体" panose="02010600030101010101" pitchFamily="2" charset="-122"/>
                <a:cs typeface="Times New Roman" panose="02020603050405020304" pitchFamily="18" charset="0"/>
              </a:rPr>
              <a:t>更多的是包含参考音频的目标音色。</a:t>
            </a:r>
            <a:endParaRPr lang="en-US" altLang="zh-CN" sz="1400"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dirty="0">
                <a:latin typeface="宋体" panose="02010600030101010101" pitchFamily="2" charset="-122"/>
                <a:ea typeface="宋体" panose="02010600030101010101" pitchFamily="2" charset="-122"/>
                <a:cs typeface="Times New Roman" panose="02020603050405020304" pitchFamily="18" charset="0"/>
              </a:rPr>
              <a:t>4.Hubert</a:t>
            </a:r>
            <a:r>
              <a:rPr lang="zh-CN" altLang="en-US" sz="1400" dirty="0">
                <a:latin typeface="宋体" panose="02010600030101010101" pitchFamily="2" charset="-122"/>
                <a:ea typeface="宋体" panose="02010600030101010101" pitchFamily="2" charset="-122"/>
                <a:cs typeface="Times New Roman" panose="02020603050405020304" pitchFamily="18" charset="0"/>
              </a:rPr>
              <a:t>分担了一部分的音色压力，</a:t>
            </a:r>
            <a:r>
              <a:rPr lang="en-US" altLang="zh-CN" sz="1400" dirty="0">
                <a:latin typeface="宋体" panose="02010600030101010101" pitchFamily="2" charset="-122"/>
                <a:ea typeface="宋体" panose="02010600030101010101" pitchFamily="2" charset="-122"/>
                <a:cs typeface="Times New Roman" panose="02020603050405020304" pitchFamily="18" charset="0"/>
              </a:rPr>
              <a:t>VITS</a:t>
            </a:r>
            <a:r>
              <a:rPr lang="zh-CN" altLang="en-US" sz="1400" dirty="0">
                <a:latin typeface="宋体" panose="02010600030101010101" pitchFamily="2" charset="-122"/>
                <a:ea typeface="宋体" panose="02010600030101010101" pitchFamily="2" charset="-122"/>
                <a:cs typeface="Times New Roman" panose="02020603050405020304" pitchFamily="18" charset="0"/>
              </a:rPr>
              <a:t>重建目标音色的压力就小了很多，所以可以</a:t>
            </a:r>
            <a:r>
              <a:rPr lang="en-US" altLang="zh-CN" sz="1400" dirty="0">
                <a:latin typeface="宋体" panose="02010600030101010101" pitchFamily="2" charset="-122"/>
                <a:ea typeface="宋体" panose="02010600030101010101" pitchFamily="2" charset="-122"/>
                <a:cs typeface="Times New Roman" panose="02020603050405020304" pitchFamily="18" charset="0"/>
              </a:rPr>
              <a:t>Zero-Shot</a:t>
            </a:r>
            <a:r>
              <a:rPr lang="zh-CN" altLang="en-US" sz="1400" dirty="0">
                <a:latin typeface="宋体" panose="02010600030101010101" pitchFamily="2" charset="-122"/>
                <a:ea typeface="宋体" panose="02010600030101010101" pitchFamily="2" charset="-122"/>
                <a:cs typeface="Times New Roman" panose="02020603050405020304" pitchFamily="18" charset="0"/>
              </a:rPr>
              <a:t>来进行音色克隆了。</a:t>
            </a:r>
          </a:p>
        </p:txBody>
      </p:sp>
      <p:sp>
        <p:nvSpPr>
          <p:cNvPr id="26" name="文本框 25">
            <a:extLst>
              <a:ext uri="{FF2B5EF4-FFF2-40B4-BE49-F238E27FC236}">
                <a16:creationId xmlns:a16="http://schemas.microsoft.com/office/drawing/2014/main" id="{D4F64FC1-DD1B-9945-E55B-89302A08B1BC}"/>
              </a:ext>
            </a:extLst>
          </p:cNvPr>
          <p:cNvSpPr txBox="1"/>
          <p:nvPr/>
        </p:nvSpPr>
        <p:spPr>
          <a:xfrm>
            <a:off x="486248" y="1371997"/>
            <a:ext cx="3139255" cy="626197"/>
          </a:xfrm>
          <a:prstGeom prst="rect">
            <a:avLst/>
          </a:prstGeom>
        </p:spPr>
        <p:txBody>
          <a:bodyPr vert="horz" wrap="square" lIns="0" tIns="45720" rIns="0" bIns="45720">
            <a:spAutoFit/>
          </a:bodyPr>
          <a:lstStyle/>
          <a:p>
            <a:pPr>
              <a:lnSpc>
                <a:spcPct val="130000"/>
              </a:lnSpc>
            </a:pPr>
            <a:r>
              <a:rPr lang="zh-CN" altLang="en-US" sz="1400" b="1" dirty="0">
                <a:latin typeface="宋体" panose="02010600030101010101" pitchFamily="2" charset="-122"/>
                <a:ea typeface="宋体" panose="02010600030101010101" pitchFamily="2" charset="-122"/>
                <a:cs typeface="Times New Roman" panose="02020603050405020304" pitchFamily="18" charset="0"/>
              </a:rPr>
              <a:t>算法主要功能：将文本转语音，但是系统想引入音色克隆模块。</a:t>
            </a:r>
          </a:p>
        </p:txBody>
      </p:sp>
    </p:spTree>
    <p:extLst>
      <p:ext uri="{BB962C8B-B14F-4D97-AF65-F5344CB8AC3E}">
        <p14:creationId xmlns:p14="http://schemas.microsoft.com/office/powerpoint/2010/main" val="34507067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8E01871B-A841-4724-AC40-74E7937811A2}"/>
              </a:ext>
            </a:extLst>
          </p:cNvPr>
          <p:cNvSpPr>
            <a:spLocks noGrp="1"/>
          </p:cNvSpPr>
          <p:nvPr>
            <p:ph type="title"/>
          </p:nvPr>
        </p:nvSpPr>
        <p:spPr>
          <a:xfrm>
            <a:off x="792481" y="565283"/>
            <a:ext cx="2197607" cy="360099"/>
          </a:xfrm>
        </p:spPr>
        <p:txBody>
          <a:bodyPr wrap="square">
            <a:spAutoFit/>
          </a:bodyPr>
          <a:lstStyle/>
          <a:p>
            <a:r>
              <a:rPr lang="en-US" altLang="zh-CN" dirty="0"/>
              <a:t>LLM</a:t>
            </a:r>
            <a:r>
              <a:rPr lang="zh-CN" altLang="en-US" dirty="0"/>
              <a:t>算法分析</a:t>
            </a:r>
          </a:p>
        </p:txBody>
      </p:sp>
      <p:pic>
        <p:nvPicPr>
          <p:cNvPr id="4" name="图片 3">
            <a:extLst>
              <a:ext uri="{FF2B5EF4-FFF2-40B4-BE49-F238E27FC236}">
                <a16:creationId xmlns:a16="http://schemas.microsoft.com/office/drawing/2014/main" id="{6527910A-1A4F-5892-5FA1-B41F62000DBB}"/>
              </a:ext>
            </a:extLst>
          </p:cNvPr>
          <p:cNvPicPr>
            <a:picLocks noChangeAspect="1"/>
          </p:cNvPicPr>
          <p:nvPr/>
        </p:nvPicPr>
        <p:blipFill>
          <a:blip r:embed="rId2"/>
          <a:stretch>
            <a:fillRect/>
          </a:stretch>
        </p:blipFill>
        <p:spPr>
          <a:xfrm>
            <a:off x="441688" y="1319920"/>
            <a:ext cx="4703063" cy="1913023"/>
          </a:xfrm>
          <a:prstGeom prst="rect">
            <a:avLst/>
          </a:prstGeom>
        </p:spPr>
      </p:pic>
      <p:pic>
        <p:nvPicPr>
          <p:cNvPr id="6" name="图片 5">
            <a:extLst>
              <a:ext uri="{FF2B5EF4-FFF2-40B4-BE49-F238E27FC236}">
                <a16:creationId xmlns:a16="http://schemas.microsoft.com/office/drawing/2014/main" id="{CF5D7AC2-6407-D34E-134A-C8CB682A7B92}"/>
              </a:ext>
            </a:extLst>
          </p:cNvPr>
          <p:cNvPicPr>
            <a:picLocks noChangeAspect="1"/>
          </p:cNvPicPr>
          <p:nvPr/>
        </p:nvPicPr>
        <p:blipFill>
          <a:blip r:embed="rId3"/>
          <a:stretch>
            <a:fillRect/>
          </a:stretch>
        </p:blipFill>
        <p:spPr>
          <a:xfrm>
            <a:off x="5470888" y="2537972"/>
            <a:ext cx="6279424" cy="2911092"/>
          </a:xfrm>
          <a:prstGeom prst="rect">
            <a:avLst/>
          </a:prstGeom>
        </p:spPr>
      </p:pic>
      <p:pic>
        <p:nvPicPr>
          <p:cNvPr id="8" name="图片 7">
            <a:extLst>
              <a:ext uri="{FF2B5EF4-FFF2-40B4-BE49-F238E27FC236}">
                <a16:creationId xmlns:a16="http://schemas.microsoft.com/office/drawing/2014/main" id="{7543A867-05D6-3D62-8566-31D525C05A5E}"/>
              </a:ext>
            </a:extLst>
          </p:cNvPr>
          <p:cNvPicPr>
            <a:picLocks noChangeAspect="1"/>
          </p:cNvPicPr>
          <p:nvPr/>
        </p:nvPicPr>
        <p:blipFill>
          <a:blip r:embed="rId4"/>
          <a:stretch>
            <a:fillRect/>
          </a:stretch>
        </p:blipFill>
        <p:spPr>
          <a:xfrm>
            <a:off x="1872110" y="5540505"/>
            <a:ext cx="9878202" cy="828708"/>
          </a:xfrm>
          <a:prstGeom prst="rect">
            <a:avLst/>
          </a:prstGeom>
        </p:spPr>
      </p:pic>
    </p:spTree>
    <p:extLst>
      <p:ext uri="{BB962C8B-B14F-4D97-AF65-F5344CB8AC3E}">
        <p14:creationId xmlns:p14="http://schemas.microsoft.com/office/powerpoint/2010/main" val="12401190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矩形 26">
            <a:extLst>
              <a:ext uri="{FF2B5EF4-FFF2-40B4-BE49-F238E27FC236}">
                <a16:creationId xmlns:a16="http://schemas.microsoft.com/office/drawing/2014/main" id="{9FBF1845-42D2-C7AD-F2C3-BCD2949A9187}"/>
              </a:ext>
            </a:extLst>
          </p:cNvPr>
          <p:cNvSpPr/>
          <p:nvPr/>
        </p:nvSpPr>
        <p:spPr>
          <a:xfrm>
            <a:off x="5000924" y="2241136"/>
            <a:ext cx="3896684" cy="2788063"/>
          </a:xfrm>
          <a:prstGeom prst="rect">
            <a:avLst/>
          </a:prstGeom>
          <a:solidFill>
            <a:schemeClr val="bg1"/>
          </a:solidFill>
          <a:ln w="19050">
            <a:solidFill>
              <a:schemeClr val="accent1">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标题 2">
            <a:extLst>
              <a:ext uri="{FF2B5EF4-FFF2-40B4-BE49-F238E27FC236}">
                <a16:creationId xmlns:a16="http://schemas.microsoft.com/office/drawing/2014/main" id="{8E01871B-A841-4724-AC40-74E7937811A2}"/>
              </a:ext>
            </a:extLst>
          </p:cNvPr>
          <p:cNvSpPr>
            <a:spLocks noGrp="1"/>
          </p:cNvSpPr>
          <p:nvPr>
            <p:ph type="title"/>
          </p:nvPr>
        </p:nvSpPr>
        <p:spPr>
          <a:xfrm>
            <a:off x="792481" y="565283"/>
            <a:ext cx="2197607" cy="360099"/>
          </a:xfrm>
        </p:spPr>
        <p:txBody>
          <a:bodyPr wrap="square">
            <a:spAutoFit/>
          </a:bodyPr>
          <a:lstStyle/>
          <a:p>
            <a:r>
              <a:rPr lang="zh-CN" altLang="en-US" dirty="0"/>
              <a:t>抠图算法分析</a:t>
            </a: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C09FEDF6-16AA-D632-F1ED-FA48E8AF83E8}"/>
                  </a:ext>
                </a:extLst>
              </p:cNvPr>
              <p:cNvSpPr txBox="1"/>
              <p:nvPr/>
            </p:nvSpPr>
            <p:spPr>
              <a:xfrm>
                <a:off x="417438" y="1326844"/>
                <a:ext cx="3295026" cy="5490157"/>
              </a:xfrm>
              <a:prstGeom prst="rect">
                <a:avLst/>
              </a:prstGeom>
            </p:spPr>
            <p:txBody>
              <a:bodyPr vert="horz" wrap="square" lIns="0" tIns="45720" rIns="0" bIns="45720">
                <a:spAutoFit/>
              </a:bodyPr>
              <a:lstStyle/>
              <a:p>
                <a:pPr>
                  <a:lnSpc>
                    <a:spcPct val="130000"/>
                  </a:lnSpc>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Image Matting</a:t>
                </a:r>
              </a:p>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1.</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任务的目的</a:t>
                </a: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  ·</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从一个给定的图片</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I</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里面提取出前景</a:t>
                </a: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  ·</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对图片</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I</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的每一个像素值</a:t>
                </a:r>
                <a:r>
                  <a:rPr lang="en-US" altLang="zh-CN" sz="1400" b="1" dirty="0" err="1">
                    <a:latin typeface="宋体" panose="02010600030101010101" pitchFamily="2" charset="-122"/>
                    <a:ea typeface="宋体" panose="02010600030101010101" pitchFamily="2" charset="-122"/>
                    <a:cs typeface="Times New Roman" panose="02020603050405020304" pitchFamily="18" charset="0"/>
                  </a:rPr>
                  <a:t>i</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预测一个精确的属于前景概率值</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α</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，最终得到一个</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α</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遮罩矩阵（</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matte</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a:t>
                </a: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  ·</a:t>
                </a:r>
                <a14:m>
                  <m:oMath xmlns:m="http://schemas.openxmlformats.org/officeDocument/2006/math">
                    <m:sSup>
                      <m:sSup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𝑰</m:t>
                        </m:r>
                      </m:e>
                      <m:sup>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𝒊</m:t>
                        </m:r>
                      </m:sup>
                    </m:sSup>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dPr>
                      <m:e>
                        <m:sSup>
                          <m:sSup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𝜶</m:t>
                            </m:r>
                          </m:e>
                          <m:sup>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𝒊</m:t>
                            </m:r>
                          </m:sup>
                        </m:sSup>
                      </m:e>
                    </m:d>
                    <m:d>
                      <m:dPr>
                        <m:begChr m:val=""/>
                        <m:endChr m:val=""/>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dPr>
                      <m:e>
                        <m:sSup>
                          <m:sSup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𝑭</m:t>
                            </m:r>
                          </m:e>
                          <m:sup>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𝒊</m:t>
                            </m:r>
                          </m:sup>
                        </m:sSup>
                      </m:e>
                    </m:d>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𝟏</m:t>
                        </m:r>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a:latin typeface="Cambria Math" panose="02040503050406030204" pitchFamily="18" charset="0"/>
                                <a:ea typeface="宋体" panose="02010600030101010101" pitchFamily="2" charset="-122"/>
                                <a:cs typeface="Times New Roman" panose="02020603050405020304" pitchFamily="18" charset="0"/>
                              </a:rPr>
                              <m:t>𝜶</m:t>
                            </m:r>
                          </m:e>
                          <m:sup>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𝒊</m:t>
                            </m:r>
                          </m:sup>
                        </m:sSup>
                      </m:e>
                    </m:d>
                    <m:sSup>
                      <m:sSup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𝑩</m:t>
                        </m:r>
                      </m:e>
                      <m:sup>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𝒊</m:t>
                        </m:r>
                      </m:sup>
                    </m:sSup>
                  </m:oMath>
                </a14:m>
                <a:r>
                  <a:rPr lang="en-US" altLang="zh-CN" sz="1400" b="1" dirty="0">
                    <a:latin typeface="宋体" panose="02010600030101010101" pitchFamily="2" charset="-122"/>
                    <a:ea typeface="宋体" panose="02010600030101010101" pitchFamily="2" charset="-122"/>
                    <a:cs typeface="Times New Roman" panose="02020603050405020304" pitchFamily="18" charset="0"/>
                  </a:rPr>
                  <a:t> </a:t>
                </a:r>
              </a:p>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2.</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应用场景</a:t>
                </a: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  ·</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背景去除：将</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matte</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用于原始图像，将背景部分设置为透明，这样可以使前景从背景中剥离出去。</a:t>
                </a: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  ·</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背景替换：将</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matte</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用于前景对象和目标背景对象进行融合。</a:t>
                </a: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3.</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图像融合</a:t>
                </a: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  ·</a:t>
                </a:r>
                <a:r>
                  <a:rPr lang="zh-CN" altLang="en-US" sz="1400" b="1" dirty="0">
                    <a:latin typeface="宋体" panose="02010600030101010101" pitchFamily="2" charset="-122"/>
                    <a:ea typeface="宋体" panose="02010600030101010101" pitchFamily="2" charset="-122"/>
                    <a:cs typeface="Times New Roman" panose="02020603050405020304" pitchFamily="18" charset="0"/>
                  </a:rPr>
                  <a:t>本系统采用的是透明度混合进行纯色背景替换</a:t>
                </a:r>
                <a:r>
                  <a:rPr lang="en-US" altLang="zh-CN" sz="1400" b="1" dirty="0">
                    <a:latin typeface="宋体" panose="02010600030101010101" pitchFamily="2" charset="-122"/>
                    <a:ea typeface="宋体" panose="02010600030101010101" pitchFamily="2" charset="-122"/>
                    <a:cs typeface="Times New Roman" panose="02020603050405020304" pitchFamily="18" charset="0"/>
                  </a:rPr>
                  <a:t>(</a:t>
                </a:r>
                <a14:m>
                  <m:oMath xmlns:m="http://schemas.openxmlformats.org/officeDocument/2006/math">
                    <m:sSup>
                      <m:sSupPr>
                        <m:ctrlPr>
                          <a:rPr lang="en-US" altLang="zh-CN" sz="1400" b="1"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a:latin typeface="Cambria Math" panose="02040503050406030204" pitchFamily="18" charset="0"/>
                            <a:ea typeface="宋体" panose="02010600030101010101" pitchFamily="2" charset="-122"/>
                            <a:cs typeface="Times New Roman" panose="02020603050405020304" pitchFamily="18" charset="0"/>
                          </a:rPr>
                          <m:t>𝜶</m:t>
                        </m:r>
                      </m:e>
                      <m:sup>
                        <m:r>
                          <a:rPr lang="en-US" altLang="zh-CN" sz="1400" b="1" i="1">
                            <a:latin typeface="Cambria Math" panose="02040503050406030204" pitchFamily="18" charset="0"/>
                            <a:ea typeface="宋体" panose="02010600030101010101" pitchFamily="2" charset="-122"/>
                            <a:cs typeface="Times New Roman" panose="02020603050405020304" pitchFamily="18" charset="0"/>
                          </a:rPr>
                          <m:t>𝒊</m:t>
                        </m:r>
                      </m:sup>
                    </m:sSup>
                  </m:oMath>
                </a14:m>
                <a:r>
                  <a:rPr lang="en-US" altLang="zh-CN" sz="1400" b="1" dirty="0">
                    <a:latin typeface="宋体" panose="02010600030101010101" pitchFamily="2" charset="-122"/>
                    <a:ea typeface="宋体" panose="02010600030101010101" pitchFamily="2" charset="-122"/>
                    <a:cs typeface="Times New Roman" panose="02020603050405020304" pitchFamily="18" charset="0"/>
                  </a:rPr>
                  <a:t>=0,</a:t>
                </a:r>
                <a:r>
                  <a:rPr lang="en-US" altLang="zh-CN" sz="1400" b="1" dirty="0">
                    <a:ea typeface="宋体" panose="02010600030101010101" pitchFamily="2" charset="-122"/>
                    <a:cs typeface="Times New Roman" panose="02020603050405020304" pitchFamily="18" charset="0"/>
                  </a:rPr>
                  <a:t> </a:t>
                </a:r>
                <a14:m>
                  <m:oMath xmlns:m="http://schemas.openxmlformats.org/officeDocument/2006/math">
                    <m:sSup>
                      <m:sSupPr>
                        <m:ctrlPr>
                          <a:rPr lang="en-US" altLang="zh-CN" sz="1400" b="1"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a:latin typeface="Cambria Math" panose="02040503050406030204" pitchFamily="18" charset="0"/>
                            <a:ea typeface="宋体" panose="02010600030101010101" pitchFamily="2" charset="-122"/>
                            <a:cs typeface="Times New Roman" panose="02020603050405020304" pitchFamily="18" charset="0"/>
                          </a:rPr>
                          <m:t>𝑩</m:t>
                        </m:r>
                      </m:e>
                      <m:sup>
                        <m:r>
                          <m:rPr>
                            <m:sty m:val="p"/>
                          </m:rPr>
                          <a:rPr lang="en-US" altLang="zh-CN" sz="1400" b="1" i="1">
                            <a:latin typeface="Cambria Math" panose="02040503050406030204" pitchFamily="18" charset="0"/>
                            <a:ea typeface="宋体" panose="02010600030101010101" pitchFamily="2" charset="-122"/>
                            <a:cs typeface="Times New Roman" panose="02020603050405020304" pitchFamily="18" charset="0"/>
                          </a:rPr>
                          <m:t>target</m:t>
                        </m:r>
                      </m:sup>
                    </m:sSup>
                  </m:oMath>
                </a14:m>
                <a:r>
                  <a:rPr lang="en-US" altLang="zh-CN" sz="1400" b="1" dirty="0">
                    <a:latin typeface="宋体" panose="02010600030101010101" pitchFamily="2" charset="-122"/>
                    <a:ea typeface="宋体" panose="02010600030101010101" pitchFamily="2" charset="-122"/>
                    <a:cs typeface="Times New Roman" panose="02020603050405020304" pitchFamily="18" charset="0"/>
                  </a:rPr>
                  <a:t>;</a:t>
                </a:r>
                <a:r>
                  <a:rPr lang="en-US" altLang="zh-CN" sz="1400" b="1" dirty="0">
                    <a:ea typeface="宋体" panose="02010600030101010101" pitchFamily="2" charset="-122"/>
                    <a:cs typeface="Times New Roman" panose="02020603050405020304" pitchFamily="18" charset="0"/>
                  </a:rPr>
                  <a:t> </a:t>
                </a:r>
                <a14:m>
                  <m:oMath xmlns:m="http://schemas.openxmlformats.org/officeDocument/2006/math">
                    <m:sSup>
                      <m:sSupPr>
                        <m:ctrlPr>
                          <a:rPr lang="en-US" altLang="zh-CN" sz="1400" b="1"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a:latin typeface="Cambria Math" panose="02040503050406030204" pitchFamily="18" charset="0"/>
                            <a:ea typeface="宋体" panose="02010600030101010101" pitchFamily="2" charset="-122"/>
                            <a:cs typeface="Times New Roman" panose="02020603050405020304" pitchFamily="18" charset="0"/>
                          </a:rPr>
                          <m:t>𝜶</m:t>
                        </m:r>
                      </m:e>
                      <m:sup>
                        <m:r>
                          <a:rPr lang="en-US" altLang="zh-CN" sz="1400" b="1" i="1">
                            <a:latin typeface="Cambria Math" panose="02040503050406030204" pitchFamily="18" charset="0"/>
                            <a:ea typeface="宋体" panose="02010600030101010101" pitchFamily="2" charset="-122"/>
                            <a:cs typeface="Times New Roman" panose="02020603050405020304" pitchFamily="18" charset="0"/>
                          </a:rPr>
                          <m:t>𝒊</m:t>
                        </m:r>
                      </m:sup>
                    </m:sSup>
                  </m:oMath>
                </a14:m>
                <a:r>
                  <a:rPr lang="en-US" altLang="zh-CN" sz="1400" b="1" dirty="0">
                    <a:latin typeface="宋体" panose="02010600030101010101" pitchFamily="2" charset="-122"/>
                    <a:ea typeface="宋体" panose="02010600030101010101" pitchFamily="2" charset="-122"/>
                    <a:cs typeface="Times New Roman" panose="02020603050405020304" pitchFamily="18" charset="0"/>
                  </a:rPr>
                  <a:t>=1,</a:t>
                </a:r>
                <a:r>
                  <a:rPr lang="en-US" altLang="zh-CN" sz="1400" b="1" dirty="0">
                    <a:ea typeface="宋体" panose="02010600030101010101" pitchFamily="2" charset="-122"/>
                    <a:cs typeface="Times New Roman" panose="02020603050405020304" pitchFamily="18" charset="0"/>
                  </a:rPr>
                  <a:t> </a:t>
                </a:r>
                <a14:m>
                  <m:oMath xmlns:m="http://schemas.openxmlformats.org/officeDocument/2006/math">
                    <m:d>
                      <m:dPr>
                        <m:begChr m:val=""/>
                        <m:endChr m:val=""/>
                        <m:ctrlPr>
                          <a:rPr lang="en-US" altLang="zh-CN" sz="1400" b="1" i="1">
                            <a:latin typeface="Cambria Math" panose="02040503050406030204" pitchFamily="18" charset="0"/>
                            <a:ea typeface="宋体" panose="02010600030101010101" pitchFamily="2" charset="-122"/>
                            <a:cs typeface="Times New Roman" panose="02020603050405020304" pitchFamily="18" charset="0"/>
                          </a:rPr>
                        </m:ctrlPr>
                      </m:dPr>
                      <m:e>
                        <m:sSup>
                          <m:sSupPr>
                            <m:ctrlPr>
                              <a:rPr lang="en-US" altLang="zh-CN" sz="1400" b="1" i="1">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a:latin typeface="Cambria Math" panose="02040503050406030204" pitchFamily="18" charset="0"/>
                                <a:ea typeface="宋体" panose="02010600030101010101" pitchFamily="2" charset="-122"/>
                                <a:cs typeface="Times New Roman" panose="02020603050405020304" pitchFamily="18" charset="0"/>
                              </a:rPr>
                              <m:t>𝑭</m:t>
                            </m:r>
                          </m:e>
                          <m:sup>
                            <m:r>
                              <a:rPr lang="en-US" altLang="zh-CN" sz="1400" b="1" i="1">
                                <a:latin typeface="Cambria Math" panose="02040503050406030204" pitchFamily="18" charset="0"/>
                                <a:ea typeface="宋体" panose="02010600030101010101" pitchFamily="2" charset="-122"/>
                                <a:cs typeface="Times New Roman" panose="02020603050405020304" pitchFamily="18" charset="0"/>
                              </a:rPr>
                              <m:t>𝒊</m:t>
                            </m:r>
                          </m:sup>
                        </m:sSup>
                      </m:e>
                    </m:d>
                  </m:oMath>
                </a14:m>
                <a:r>
                  <a:rPr lang="en-US" altLang="zh-CN" sz="1400" b="1" dirty="0">
                    <a:latin typeface="宋体" panose="02010600030101010101" pitchFamily="2" charset="-122"/>
                    <a:ea typeface="宋体" panose="02010600030101010101" pitchFamily="2" charset="-122"/>
                    <a:cs typeface="Times New Roman" panose="02020603050405020304" pitchFamily="18" charset="0"/>
                  </a:rPr>
                  <a:t>)</a:t>
                </a:r>
              </a:p>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  ·</a:t>
                </a:r>
                <a:r>
                  <a:rPr lang="en-US" altLang="zh-CN" sz="1400" b="1" dirty="0">
                    <a:ea typeface="宋体" panose="02010600030101010101" pitchFamily="2" charset="-122"/>
                    <a:cs typeface="Times New Roman" panose="02020603050405020304" pitchFamily="18" charset="0"/>
                  </a:rPr>
                  <a:t> </a:t>
                </a:r>
                <a14:m>
                  <m:oMath xmlns:m="http://schemas.openxmlformats.org/officeDocument/2006/math">
                    <m:sSup>
                      <m:sSup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𝑰</m:t>
                        </m:r>
                      </m:e>
                      <m:sup>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𝒊</m:t>
                        </m:r>
                      </m:sup>
                    </m:sSup>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m:t>
                    </m:r>
                    <m:d>
                      <m:dPr>
                        <m:begChr m:val=""/>
                        <m:endChr m:val=""/>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dPr>
                      <m:e>
                        <m:sSup>
                          <m:sSup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𝜶</m:t>
                            </m:r>
                          </m:e>
                          <m:sup>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𝒊</m:t>
                            </m:r>
                          </m:sup>
                        </m:sSup>
                      </m:e>
                    </m:d>
                    <m:d>
                      <m:dPr>
                        <m:begChr m:val=""/>
                        <m:endChr m:val=""/>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dPr>
                      <m:e>
                        <m:sSup>
                          <m:sSup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𝑭</m:t>
                            </m:r>
                          </m:e>
                          <m:sup>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𝒊</m:t>
                            </m:r>
                          </m:sup>
                        </m:sSup>
                      </m:e>
                    </m:d>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m:t>
                    </m:r>
                    <m:d>
                      <m:d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dPr>
                      <m:e>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𝟏</m:t>
                        </m:r>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m:t>
                        </m:r>
                        <m:sSup>
                          <m:sSup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a:latin typeface="Cambria Math" panose="02040503050406030204" pitchFamily="18" charset="0"/>
                                <a:ea typeface="宋体" panose="02010600030101010101" pitchFamily="2" charset="-122"/>
                                <a:cs typeface="Times New Roman" panose="02020603050405020304" pitchFamily="18" charset="0"/>
                              </a:rPr>
                              <m:t>𝜶</m:t>
                            </m:r>
                          </m:e>
                          <m:sup>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𝒊</m:t>
                            </m:r>
                          </m:sup>
                        </m:sSup>
                      </m:e>
                    </m:d>
                    <m:sSup>
                      <m:sSupPr>
                        <m:ctrlP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ctrlPr>
                      </m:sSupPr>
                      <m:e>
                        <m:r>
                          <a:rPr lang="en-US" altLang="zh-CN" sz="1400" b="1" i="1" smtClean="0">
                            <a:latin typeface="Cambria Math" panose="02040503050406030204" pitchFamily="18" charset="0"/>
                            <a:ea typeface="宋体" panose="02010600030101010101" pitchFamily="2" charset="-122"/>
                            <a:cs typeface="Times New Roman" panose="02020603050405020304" pitchFamily="18" charset="0"/>
                          </a:rPr>
                          <m:t>𝑩</m:t>
                        </m:r>
                      </m:e>
                      <m:sup>
                        <m:r>
                          <m:rPr>
                            <m:sty m:val="p"/>
                          </m:rPr>
                          <a:rPr lang="en-US" altLang="zh-CN" sz="1400" b="1" i="1">
                            <a:latin typeface="Cambria Math" panose="02040503050406030204" pitchFamily="18" charset="0"/>
                            <a:ea typeface="宋体" panose="02010600030101010101" pitchFamily="2" charset="-122"/>
                            <a:cs typeface="Times New Roman" panose="02020603050405020304" pitchFamily="18" charset="0"/>
                          </a:rPr>
                          <m:t>target</m:t>
                        </m:r>
                      </m:sup>
                    </m:sSup>
                  </m:oMath>
                </a14:m>
                <a:r>
                  <a:rPr lang="en-US" altLang="zh-CN" sz="1400" b="1" dirty="0">
                    <a:latin typeface="宋体" panose="02010600030101010101" pitchFamily="2" charset="-122"/>
                    <a:ea typeface="宋体" panose="02010600030101010101" pitchFamily="2" charset="-122"/>
                    <a:cs typeface="Times New Roman" panose="02020603050405020304" pitchFamily="18" charset="0"/>
                  </a:rPr>
                  <a:t> </a:t>
                </a:r>
              </a:p>
              <a:p>
                <a:pPr>
                  <a:lnSpc>
                    <a:spcPct val="130000"/>
                  </a:lnSpc>
                </a:pP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a:p>
                <a:pPr>
                  <a:lnSpc>
                    <a:spcPct val="130000"/>
                  </a:lnSpc>
                </a:pPr>
                <a:endParaRPr lang="en-US" altLang="zh-CN" sz="1400" b="1" dirty="0">
                  <a:latin typeface="宋体" panose="02010600030101010101" pitchFamily="2" charset="-122"/>
                  <a:ea typeface="宋体" panose="02010600030101010101" pitchFamily="2" charset="-122"/>
                  <a:cs typeface="Times New Roman" panose="02020603050405020304" pitchFamily="18" charset="0"/>
                </a:endParaRPr>
              </a:p>
            </p:txBody>
          </p:sp>
        </mc:Choice>
        <mc:Fallback xmlns="">
          <p:sp>
            <p:nvSpPr>
              <p:cNvPr id="9" name="文本框 8">
                <a:extLst>
                  <a:ext uri="{FF2B5EF4-FFF2-40B4-BE49-F238E27FC236}">
                    <a16:creationId xmlns:a16="http://schemas.microsoft.com/office/drawing/2014/main" id="{C09FEDF6-16AA-D632-F1ED-FA48E8AF83E8}"/>
                  </a:ext>
                </a:extLst>
              </p:cNvPr>
              <p:cNvSpPr txBox="1">
                <a:spLocks noRot="1" noChangeAspect="1" noMove="1" noResize="1" noEditPoints="1" noAdjustHandles="1" noChangeArrowheads="1" noChangeShapeType="1" noTextEdit="1"/>
              </p:cNvSpPr>
              <p:nvPr/>
            </p:nvSpPr>
            <p:spPr>
              <a:xfrm>
                <a:off x="417438" y="1326844"/>
                <a:ext cx="3295026" cy="5490157"/>
              </a:xfrm>
              <a:prstGeom prst="rect">
                <a:avLst/>
              </a:prstGeom>
              <a:blipFill>
                <a:blip r:embed="rId2"/>
                <a:stretch>
                  <a:fillRect l="-4251" r="-3142"/>
                </a:stretch>
              </a:blipFill>
            </p:spPr>
            <p:txBody>
              <a:bodyPr/>
              <a:lstStyle/>
              <a:p>
                <a:r>
                  <a:rPr lang="zh-CN" altLang="en-US">
                    <a:noFill/>
                  </a:rPr>
                  <a:t> </a:t>
                </a:r>
              </a:p>
            </p:txBody>
          </p:sp>
        </mc:Fallback>
      </mc:AlternateContent>
      <p:pic>
        <p:nvPicPr>
          <p:cNvPr id="15" name="图片 14">
            <a:extLst>
              <a:ext uri="{FF2B5EF4-FFF2-40B4-BE49-F238E27FC236}">
                <a16:creationId xmlns:a16="http://schemas.microsoft.com/office/drawing/2014/main" id="{D4567884-A42A-2CB2-343C-E52F565EF5D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949266" y="2241135"/>
            <a:ext cx="1948342" cy="2788063"/>
          </a:xfrm>
          <a:prstGeom prst="rect">
            <a:avLst/>
          </a:prstGeom>
        </p:spPr>
      </p:pic>
      <p:pic>
        <p:nvPicPr>
          <p:cNvPr id="24" name="图片 23">
            <a:extLst>
              <a:ext uri="{FF2B5EF4-FFF2-40B4-BE49-F238E27FC236}">
                <a16:creationId xmlns:a16="http://schemas.microsoft.com/office/drawing/2014/main" id="{0A53C518-4113-4387-3189-E864EB858E1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00924" y="2241137"/>
            <a:ext cx="1948342" cy="2788063"/>
          </a:xfrm>
          <a:prstGeom prst="rect">
            <a:avLst/>
          </a:prstGeom>
        </p:spPr>
      </p:pic>
      <p:pic>
        <p:nvPicPr>
          <p:cNvPr id="26" name="图片 25">
            <a:extLst>
              <a:ext uri="{FF2B5EF4-FFF2-40B4-BE49-F238E27FC236}">
                <a16:creationId xmlns:a16="http://schemas.microsoft.com/office/drawing/2014/main" id="{E490A52A-9A38-D125-CBD6-1993E2E1F40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97608" y="2241135"/>
            <a:ext cx="1948342" cy="2788063"/>
          </a:xfrm>
          <a:prstGeom prst="rect">
            <a:avLst/>
          </a:prstGeom>
        </p:spPr>
      </p:pic>
      <p:sp>
        <p:nvSpPr>
          <p:cNvPr id="28" name="文本框 27">
            <a:extLst>
              <a:ext uri="{FF2B5EF4-FFF2-40B4-BE49-F238E27FC236}">
                <a16:creationId xmlns:a16="http://schemas.microsoft.com/office/drawing/2014/main" id="{6E163C22-2663-DC56-FC2F-4AC9ED68653E}"/>
              </a:ext>
            </a:extLst>
          </p:cNvPr>
          <p:cNvSpPr txBox="1"/>
          <p:nvPr/>
        </p:nvSpPr>
        <p:spPr>
          <a:xfrm>
            <a:off x="5466840" y="5029198"/>
            <a:ext cx="1137335" cy="332720"/>
          </a:xfrm>
          <a:prstGeom prst="rect">
            <a:avLst/>
          </a:prstGeom>
        </p:spPr>
        <p:txBody>
          <a:bodyPr vert="horz" wrap="square" lIns="0" tIns="45720" rIns="0" bIns="45720">
            <a:spAutoFit/>
          </a:bodyPr>
          <a:lstStyle/>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Source Image</a:t>
            </a:r>
            <a:endParaRPr lang="zh-CN" altLang="en-US" sz="14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29" name="文本框 28">
            <a:extLst>
              <a:ext uri="{FF2B5EF4-FFF2-40B4-BE49-F238E27FC236}">
                <a16:creationId xmlns:a16="http://schemas.microsoft.com/office/drawing/2014/main" id="{64ED38BC-C154-AD1C-49C3-8F27FA311F32}"/>
              </a:ext>
            </a:extLst>
          </p:cNvPr>
          <p:cNvSpPr txBox="1"/>
          <p:nvPr/>
        </p:nvSpPr>
        <p:spPr>
          <a:xfrm>
            <a:off x="7557006" y="5029198"/>
            <a:ext cx="1168056" cy="332720"/>
          </a:xfrm>
          <a:prstGeom prst="rect">
            <a:avLst/>
          </a:prstGeom>
        </p:spPr>
        <p:txBody>
          <a:bodyPr vert="horz" wrap="square" lIns="0" tIns="45720" rIns="0" bIns="45720">
            <a:spAutoFit/>
          </a:bodyPr>
          <a:lstStyle/>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Matte*255</a:t>
            </a:r>
            <a:endParaRPr lang="zh-CN" altLang="en-US" sz="1400" b="1" dirty="0">
              <a:latin typeface="宋体" panose="02010600030101010101" pitchFamily="2" charset="-122"/>
              <a:ea typeface="宋体" panose="02010600030101010101" pitchFamily="2" charset="-122"/>
              <a:cs typeface="Times New Roman" panose="02020603050405020304" pitchFamily="18" charset="0"/>
            </a:endParaRPr>
          </a:p>
        </p:txBody>
      </p:sp>
      <p:sp>
        <p:nvSpPr>
          <p:cNvPr id="30" name="文本框 29">
            <a:extLst>
              <a:ext uri="{FF2B5EF4-FFF2-40B4-BE49-F238E27FC236}">
                <a16:creationId xmlns:a16="http://schemas.microsoft.com/office/drawing/2014/main" id="{CBCF8532-B458-FA53-FC1B-30314DB11C73}"/>
              </a:ext>
            </a:extLst>
          </p:cNvPr>
          <p:cNvSpPr txBox="1"/>
          <p:nvPr/>
        </p:nvSpPr>
        <p:spPr>
          <a:xfrm>
            <a:off x="9214690" y="5029198"/>
            <a:ext cx="1513148" cy="332720"/>
          </a:xfrm>
          <a:prstGeom prst="rect">
            <a:avLst/>
          </a:prstGeom>
        </p:spPr>
        <p:txBody>
          <a:bodyPr vert="horz" wrap="square" lIns="0" tIns="45720" rIns="0" bIns="45720">
            <a:spAutoFit/>
          </a:bodyPr>
          <a:lstStyle/>
          <a:p>
            <a:pPr>
              <a:lnSpc>
                <a:spcPct val="130000"/>
              </a:lnSpc>
            </a:pPr>
            <a:r>
              <a:rPr lang="en-US" altLang="zh-CN" sz="1400" b="1" dirty="0">
                <a:latin typeface="宋体" panose="02010600030101010101" pitchFamily="2" charset="-122"/>
                <a:ea typeface="宋体" panose="02010600030101010101" pitchFamily="2" charset="-122"/>
                <a:cs typeface="Times New Roman" panose="02020603050405020304" pitchFamily="18" charset="0"/>
              </a:rPr>
              <a:t>Foreground Image</a:t>
            </a:r>
            <a:endParaRPr lang="zh-CN" altLang="en-US" sz="1400" b="1" dirty="0">
              <a:latin typeface="宋体" panose="02010600030101010101" pitchFamily="2" charset="-122"/>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196176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矩形 44">
            <a:extLst>
              <a:ext uri="{FF2B5EF4-FFF2-40B4-BE49-F238E27FC236}">
                <a16:creationId xmlns:a16="http://schemas.microsoft.com/office/drawing/2014/main" id="{5CBD4845-CE03-47B2-91F1-82274480AB38}"/>
              </a:ext>
            </a:extLst>
          </p:cNvPr>
          <p:cNvSpPr/>
          <p:nvPr/>
        </p:nvSpPr>
        <p:spPr>
          <a:xfrm>
            <a:off x="1320160" y="5992718"/>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6" name="矩形 45">
            <a:extLst>
              <a:ext uri="{FF2B5EF4-FFF2-40B4-BE49-F238E27FC236}">
                <a16:creationId xmlns:a16="http://schemas.microsoft.com/office/drawing/2014/main" id="{042640F7-1ADB-4AC2-A07D-234DB58A5055}"/>
              </a:ext>
            </a:extLst>
          </p:cNvPr>
          <p:cNvSpPr/>
          <p:nvPr/>
        </p:nvSpPr>
        <p:spPr>
          <a:xfrm>
            <a:off x="1522091" y="5992718"/>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7" name="矩形 46">
            <a:extLst>
              <a:ext uri="{FF2B5EF4-FFF2-40B4-BE49-F238E27FC236}">
                <a16:creationId xmlns:a16="http://schemas.microsoft.com/office/drawing/2014/main" id="{461293DA-0B01-4CE9-948F-1A35D18F6DEC}"/>
              </a:ext>
            </a:extLst>
          </p:cNvPr>
          <p:cNvSpPr/>
          <p:nvPr/>
        </p:nvSpPr>
        <p:spPr>
          <a:xfrm>
            <a:off x="1724020" y="5992718"/>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8" name="矩形 47">
            <a:extLst>
              <a:ext uri="{FF2B5EF4-FFF2-40B4-BE49-F238E27FC236}">
                <a16:creationId xmlns:a16="http://schemas.microsoft.com/office/drawing/2014/main" id="{A53AB8F7-16DF-45DF-AB34-3E80529E5B43}"/>
              </a:ext>
            </a:extLst>
          </p:cNvPr>
          <p:cNvSpPr/>
          <p:nvPr/>
        </p:nvSpPr>
        <p:spPr>
          <a:xfrm>
            <a:off x="1925950" y="5992718"/>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44" name="矩形 43">
            <a:extLst>
              <a:ext uri="{FF2B5EF4-FFF2-40B4-BE49-F238E27FC236}">
                <a16:creationId xmlns:a16="http://schemas.microsoft.com/office/drawing/2014/main" id="{03190BB8-56BB-D458-FA64-75381FAF120B}"/>
              </a:ext>
            </a:extLst>
          </p:cNvPr>
          <p:cNvSpPr/>
          <p:nvPr/>
        </p:nvSpPr>
        <p:spPr>
          <a:xfrm>
            <a:off x="1454780" y="2231591"/>
            <a:ext cx="475340" cy="4753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01</a:t>
            </a:r>
          </a:p>
        </p:txBody>
      </p:sp>
      <p:sp>
        <p:nvSpPr>
          <p:cNvPr id="49" name="矩形 48">
            <a:extLst>
              <a:ext uri="{FF2B5EF4-FFF2-40B4-BE49-F238E27FC236}">
                <a16:creationId xmlns:a16="http://schemas.microsoft.com/office/drawing/2014/main" id="{58F76DAA-A948-14EE-0ED8-2B6ADF8EEDA9}"/>
              </a:ext>
            </a:extLst>
          </p:cNvPr>
          <p:cNvSpPr/>
          <p:nvPr/>
        </p:nvSpPr>
        <p:spPr>
          <a:xfrm>
            <a:off x="1454780" y="3208501"/>
            <a:ext cx="475340" cy="4753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02</a:t>
            </a:r>
          </a:p>
        </p:txBody>
      </p:sp>
      <p:sp>
        <p:nvSpPr>
          <p:cNvPr id="50" name="矩形 49">
            <a:extLst>
              <a:ext uri="{FF2B5EF4-FFF2-40B4-BE49-F238E27FC236}">
                <a16:creationId xmlns:a16="http://schemas.microsoft.com/office/drawing/2014/main" id="{CB7D75DA-D8B8-FECE-D444-165452F3EF37}"/>
              </a:ext>
            </a:extLst>
          </p:cNvPr>
          <p:cNvSpPr/>
          <p:nvPr/>
        </p:nvSpPr>
        <p:spPr>
          <a:xfrm>
            <a:off x="1454780" y="4185411"/>
            <a:ext cx="475340" cy="47534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03</a:t>
            </a:r>
          </a:p>
        </p:txBody>
      </p:sp>
      <p:sp>
        <p:nvSpPr>
          <p:cNvPr id="51" name="矩形 50">
            <a:extLst>
              <a:ext uri="{FF2B5EF4-FFF2-40B4-BE49-F238E27FC236}">
                <a16:creationId xmlns:a16="http://schemas.microsoft.com/office/drawing/2014/main" id="{987EB714-DBD0-2608-188D-44B6F5885D95}"/>
              </a:ext>
            </a:extLst>
          </p:cNvPr>
          <p:cNvSpPr/>
          <p:nvPr/>
        </p:nvSpPr>
        <p:spPr>
          <a:xfrm>
            <a:off x="1454780" y="5162321"/>
            <a:ext cx="475340" cy="47534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dirty="0"/>
              <a:t>04</a:t>
            </a:r>
          </a:p>
        </p:txBody>
      </p:sp>
      <p:sp>
        <p:nvSpPr>
          <p:cNvPr id="52" name="矩形 51">
            <a:extLst>
              <a:ext uri="{FF2B5EF4-FFF2-40B4-BE49-F238E27FC236}">
                <a16:creationId xmlns:a16="http://schemas.microsoft.com/office/drawing/2014/main" id="{A515DF2B-92C4-9A8E-806D-F96880140E01}"/>
              </a:ext>
            </a:extLst>
          </p:cNvPr>
          <p:cNvSpPr/>
          <p:nvPr/>
        </p:nvSpPr>
        <p:spPr>
          <a:xfrm>
            <a:off x="2261002" y="2231591"/>
            <a:ext cx="3834998" cy="475846"/>
          </a:xfrm>
          <a:prstGeom prst="rect">
            <a:avLst/>
          </a:prstGeom>
          <a:solidFill>
            <a:srgbClr val="C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zh-CN" altLang="en-US" b="1" dirty="0">
                <a:solidFill>
                  <a:schemeClr val="tx1"/>
                </a:solidFill>
                <a:latin typeface="宋体" panose="02010600030101010101" pitchFamily="2" charset="-122"/>
                <a:ea typeface="宋体" panose="02010600030101010101" pitchFamily="2" charset="-122"/>
              </a:rPr>
              <a:t>相关算法文献调研及背景分析</a:t>
            </a:r>
            <a:endParaRPr lang="en-GB" altLang="zh-CN" b="1" dirty="0">
              <a:solidFill>
                <a:schemeClr val="tx1"/>
              </a:solidFill>
              <a:latin typeface="宋体" panose="02010600030101010101" pitchFamily="2" charset="-122"/>
              <a:ea typeface="宋体" panose="02010600030101010101" pitchFamily="2" charset="-122"/>
            </a:endParaRPr>
          </a:p>
        </p:txBody>
      </p:sp>
      <p:sp>
        <p:nvSpPr>
          <p:cNvPr id="53" name="矩形 52">
            <a:extLst>
              <a:ext uri="{FF2B5EF4-FFF2-40B4-BE49-F238E27FC236}">
                <a16:creationId xmlns:a16="http://schemas.microsoft.com/office/drawing/2014/main" id="{4BA67DC5-B182-8D4B-2663-75BFEF31F268}"/>
              </a:ext>
            </a:extLst>
          </p:cNvPr>
          <p:cNvSpPr/>
          <p:nvPr/>
        </p:nvSpPr>
        <p:spPr>
          <a:xfrm>
            <a:off x="2261002" y="3208501"/>
            <a:ext cx="3834998" cy="475846"/>
          </a:xfrm>
          <a:prstGeom prst="rect">
            <a:avLst/>
          </a:prstGeom>
          <a:solidFill>
            <a:srgbClr val="C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zh-CN" altLang="en-US" b="1" dirty="0">
                <a:solidFill>
                  <a:schemeClr val="tx1"/>
                </a:solidFill>
                <a:latin typeface="宋体" panose="02010600030101010101" pitchFamily="2" charset="-122"/>
                <a:ea typeface="宋体" panose="02010600030101010101" pitchFamily="2" charset="-122"/>
              </a:rPr>
              <a:t>情感虚拟人算法研究与改进</a:t>
            </a:r>
            <a:endParaRPr lang="en-GB" altLang="zh-CN" b="1" dirty="0">
              <a:solidFill>
                <a:schemeClr val="tx1"/>
              </a:solidFill>
              <a:latin typeface="宋体" panose="02010600030101010101" pitchFamily="2" charset="-122"/>
              <a:ea typeface="宋体" panose="02010600030101010101" pitchFamily="2" charset="-122"/>
            </a:endParaRPr>
          </a:p>
        </p:txBody>
      </p:sp>
      <p:sp>
        <p:nvSpPr>
          <p:cNvPr id="54" name="矩形 53">
            <a:extLst>
              <a:ext uri="{FF2B5EF4-FFF2-40B4-BE49-F238E27FC236}">
                <a16:creationId xmlns:a16="http://schemas.microsoft.com/office/drawing/2014/main" id="{188CE4D5-9260-71FB-78BD-BF84F8340CC7}"/>
              </a:ext>
            </a:extLst>
          </p:cNvPr>
          <p:cNvSpPr/>
          <p:nvPr/>
        </p:nvSpPr>
        <p:spPr>
          <a:xfrm>
            <a:off x="2261002" y="4184905"/>
            <a:ext cx="3834998" cy="475846"/>
          </a:xfrm>
          <a:prstGeom prst="rect">
            <a:avLst/>
          </a:prstGeom>
          <a:solidFill>
            <a:srgbClr val="C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zh-CN" altLang="en-US" b="1" dirty="0">
                <a:solidFill>
                  <a:schemeClr val="tx1"/>
                </a:solidFill>
                <a:latin typeface="宋体" panose="02010600030101010101" pitchFamily="2" charset="-122"/>
                <a:ea typeface="宋体" panose="02010600030101010101" pitchFamily="2" charset="-122"/>
              </a:rPr>
              <a:t>情感虚拟人系统设计与测试</a:t>
            </a:r>
            <a:endParaRPr lang="en-GB" altLang="zh-CN" b="1" dirty="0">
              <a:solidFill>
                <a:schemeClr val="tx1"/>
              </a:solidFill>
              <a:latin typeface="宋体" panose="02010600030101010101" pitchFamily="2" charset="-122"/>
              <a:ea typeface="宋体" panose="02010600030101010101" pitchFamily="2" charset="-122"/>
            </a:endParaRPr>
          </a:p>
        </p:txBody>
      </p:sp>
      <p:sp>
        <p:nvSpPr>
          <p:cNvPr id="55" name="矩形 54">
            <a:extLst>
              <a:ext uri="{FF2B5EF4-FFF2-40B4-BE49-F238E27FC236}">
                <a16:creationId xmlns:a16="http://schemas.microsoft.com/office/drawing/2014/main" id="{6D2D8AE3-461F-00C0-4524-1CA01D298CF6}"/>
              </a:ext>
            </a:extLst>
          </p:cNvPr>
          <p:cNvSpPr/>
          <p:nvPr/>
        </p:nvSpPr>
        <p:spPr>
          <a:xfrm>
            <a:off x="2261002" y="5162068"/>
            <a:ext cx="3834998" cy="475846"/>
          </a:xfrm>
          <a:prstGeom prst="rect">
            <a:avLst/>
          </a:prstGeom>
          <a:solidFill>
            <a:srgbClr val="C00000">
              <a:alpha val="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360000"/>
            <a:r>
              <a:rPr lang="zh-CN" altLang="en-US" b="1" dirty="0">
                <a:solidFill>
                  <a:schemeClr val="tx1"/>
                </a:solidFill>
                <a:latin typeface="宋体" panose="02010600030101010101" pitchFamily="2" charset="-122"/>
                <a:ea typeface="宋体" panose="02010600030101010101" pitchFamily="2" charset="-122"/>
              </a:rPr>
              <a:t>研究的不足和展望</a:t>
            </a:r>
            <a:endParaRPr lang="en-GB" altLang="zh-CN" b="1" dirty="0">
              <a:solidFill>
                <a:schemeClr val="tx1"/>
              </a:solidFill>
              <a:latin typeface="宋体" panose="02010600030101010101" pitchFamily="2" charset="-122"/>
              <a:ea typeface="宋体" panose="02010600030101010101" pitchFamily="2" charset="-122"/>
            </a:endParaRPr>
          </a:p>
        </p:txBody>
      </p:sp>
      <p:sp>
        <p:nvSpPr>
          <p:cNvPr id="59" name="文本占位符 58">
            <a:extLst>
              <a:ext uri="{FF2B5EF4-FFF2-40B4-BE49-F238E27FC236}">
                <a16:creationId xmlns:a16="http://schemas.microsoft.com/office/drawing/2014/main" id="{2AB32D73-A292-3A5A-16EF-C9E6D919DC6E}"/>
              </a:ext>
            </a:extLst>
          </p:cNvPr>
          <p:cNvSpPr>
            <a:spLocks noGrp="1"/>
          </p:cNvSpPr>
          <p:nvPr>
            <p:ph type="body" sz="quarter" idx="12"/>
          </p:nvPr>
        </p:nvSpPr>
        <p:spPr>
          <a:xfrm>
            <a:off x="7834643" y="783806"/>
            <a:ext cx="4188460" cy="287835"/>
          </a:xfrm>
        </p:spPr>
        <p:txBody>
          <a:bodyPr/>
          <a:lstStyle/>
          <a:p>
            <a:r>
              <a:rPr lang="en-US" altLang="zh-CN" sz="1600" i="1" dirty="0">
                <a:solidFill>
                  <a:schemeClr val="bg1"/>
                </a:solidFill>
                <a:latin typeface="宋体" panose="02010600030101010101" pitchFamily="2" charset="-122"/>
                <a:ea typeface="宋体" panose="02010600030101010101" pitchFamily="2" charset="-122"/>
              </a:rPr>
              <a:t>- </a:t>
            </a:r>
            <a:r>
              <a:rPr lang="zh-CN" altLang="en-US" sz="1600" i="1" dirty="0">
                <a:solidFill>
                  <a:schemeClr val="bg1"/>
                </a:solidFill>
                <a:latin typeface="宋体" panose="02010600030101010101" pitchFamily="2" charset="-122"/>
                <a:ea typeface="宋体" panose="02010600030101010101" pitchFamily="2" charset="-122"/>
              </a:rPr>
              <a:t>基于大模型的高质量情感虚拟人系统</a:t>
            </a:r>
          </a:p>
        </p:txBody>
      </p:sp>
      <p:sp>
        <p:nvSpPr>
          <p:cNvPr id="61" name="文本占位符 28">
            <a:extLst>
              <a:ext uri="{FF2B5EF4-FFF2-40B4-BE49-F238E27FC236}">
                <a16:creationId xmlns:a16="http://schemas.microsoft.com/office/drawing/2014/main" id="{C6012523-81C4-5EA2-4126-D88B1D3EA42F}"/>
              </a:ext>
            </a:extLst>
          </p:cNvPr>
          <p:cNvSpPr txBox="1">
            <a:spLocks/>
          </p:cNvSpPr>
          <p:nvPr/>
        </p:nvSpPr>
        <p:spPr>
          <a:xfrm>
            <a:off x="5034733" y="369910"/>
            <a:ext cx="2122533" cy="7017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4400" dirty="0">
                <a:solidFill>
                  <a:schemeClr val="bg1"/>
                </a:solidFill>
                <a:latin typeface="Times New Roman" panose="02020603050405020304" pitchFamily="18" charset="0"/>
                <a:cs typeface="Times New Roman" panose="02020603050405020304" pitchFamily="18" charset="0"/>
              </a:rPr>
              <a:t>Content</a:t>
            </a:r>
            <a:endParaRPr lang="zh-CN" altLang="en-US" sz="4400"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03819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820D1AB-7AB0-46B9-A544-5A22C9D2AD6A}"/>
              </a:ext>
            </a:extLst>
          </p:cNvPr>
          <p:cNvSpPr/>
          <p:nvPr/>
        </p:nvSpPr>
        <p:spPr>
          <a:xfrm>
            <a:off x="106934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矩形 7">
            <a:extLst>
              <a:ext uri="{FF2B5EF4-FFF2-40B4-BE49-F238E27FC236}">
                <a16:creationId xmlns:a16="http://schemas.microsoft.com/office/drawing/2014/main" id="{32D46A45-1469-4EBB-8A8D-82D3787D02BA}"/>
              </a:ext>
            </a:extLst>
          </p:cNvPr>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矩形 8">
            <a:extLst>
              <a:ext uri="{FF2B5EF4-FFF2-40B4-BE49-F238E27FC236}">
                <a16:creationId xmlns:a16="http://schemas.microsoft.com/office/drawing/2014/main" id="{62289554-1D42-469B-83B0-740899C01652}"/>
              </a:ext>
            </a:extLst>
          </p:cNvPr>
          <p:cNvSpPr/>
          <p:nvPr/>
        </p:nvSpPr>
        <p:spPr>
          <a:xfrm>
            <a:off x="86487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矩形 9">
            <a:extLst>
              <a:ext uri="{FF2B5EF4-FFF2-40B4-BE49-F238E27FC236}">
                <a16:creationId xmlns:a16="http://schemas.microsoft.com/office/drawing/2014/main" id="{0C5FF172-CB5F-43BB-81CB-9E1FFA866959}"/>
              </a:ext>
            </a:extLst>
          </p:cNvPr>
          <p:cNvSpPr/>
          <p:nvPr/>
        </p:nvSpPr>
        <p:spPr>
          <a:xfrm>
            <a:off x="127381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矩形 10">
            <a:extLst>
              <a:ext uri="{FF2B5EF4-FFF2-40B4-BE49-F238E27FC236}">
                <a16:creationId xmlns:a16="http://schemas.microsoft.com/office/drawing/2014/main" id="{6372E00D-D69E-4470-A41F-1819A83C2FA3}"/>
              </a:ext>
            </a:extLst>
          </p:cNvPr>
          <p:cNvSpPr/>
          <p:nvPr/>
        </p:nvSpPr>
        <p:spPr>
          <a:xfrm>
            <a:off x="147828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矩形 11">
            <a:extLst>
              <a:ext uri="{FF2B5EF4-FFF2-40B4-BE49-F238E27FC236}">
                <a16:creationId xmlns:a16="http://schemas.microsoft.com/office/drawing/2014/main" id="{D207B1B1-F689-46DE-956A-24EC1FBD99EA}"/>
              </a:ext>
            </a:extLst>
          </p:cNvPr>
          <p:cNvSpPr/>
          <p:nvPr/>
        </p:nvSpPr>
        <p:spPr>
          <a:xfrm>
            <a:off x="168275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 name="文本占位符 5">
            <a:extLst>
              <a:ext uri="{FF2B5EF4-FFF2-40B4-BE49-F238E27FC236}">
                <a16:creationId xmlns:a16="http://schemas.microsoft.com/office/drawing/2014/main" id="{D30B9B35-451F-540A-467E-191F39A85749}"/>
              </a:ext>
            </a:extLst>
          </p:cNvPr>
          <p:cNvSpPr>
            <a:spLocks noGrp="1"/>
          </p:cNvSpPr>
          <p:nvPr>
            <p:ph type="body" sz="quarter" idx="10"/>
          </p:nvPr>
        </p:nvSpPr>
        <p:spPr>
          <a:xfrm>
            <a:off x="5189256" y="2563373"/>
            <a:ext cx="2052792" cy="2031325"/>
          </a:xfrm>
        </p:spPr>
        <p:txBody>
          <a:bodyPr wrap="square">
            <a:spAutoFit/>
          </a:bodyPr>
          <a:lstStyle/>
          <a:p>
            <a:r>
              <a:rPr lang="en-US" altLang="zh-CN" sz="14000" dirty="0">
                <a:solidFill>
                  <a:srgbClr val="506972"/>
                </a:solidFill>
              </a:rPr>
              <a:t>03</a:t>
            </a:r>
            <a:endParaRPr lang="zh-CN" altLang="en-US" sz="14000" dirty="0">
              <a:solidFill>
                <a:srgbClr val="506972"/>
              </a:solidFill>
            </a:endParaRPr>
          </a:p>
        </p:txBody>
      </p:sp>
      <p:sp>
        <p:nvSpPr>
          <p:cNvPr id="17" name="标题 3">
            <a:extLst>
              <a:ext uri="{FF2B5EF4-FFF2-40B4-BE49-F238E27FC236}">
                <a16:creationId xmlns:a16="http://schemas.microsoft.com/office/drawing/2014/main" id="{F9900DE3-F834-CA14-251E-E355D8E18183}"/>
              </a:ext>
            </a:extLst>
          </p:cNvPr>
          <p:cNvSpPr>
            <a:spLocks noGrp="1"/>
          </p:cNvSpPr>
          <p:nvPr>
            <p:ph type="title"/>
          </p:nvPr>
        </p:nvSpPr>
        <p:spPr>
          <a:xfrm>
            <a:off x="4744456" y="4594698"/>
            <a:ext cx="3223140" cy="341632"/>
          </a:xfrm>
        </p:spPr>
        <p:txBody>
          <a:bodyPr wrap="square">
            <a:spAutoFit/>
          </a:bodyPr>
          <a:lstStyle/>
          <a:p>
            <a:r>
              <a:rPr lang="zh-CN" altLang="en-US" sz="1800" b="1" dirty="0">
                <a:solidFill>
                  <a:srgbClr val="7030A0"/>
                </a:solidFill>
                <a:latin typeface="HP Simplified Light" panose="020B0404020204020204" pitchFamily="34" charset="0"/>
                <a:ea typeface="宋体" panose="02010600030101010101" pitchFamily="2" charset="-122"/>
              </a:rPr>
              <a:t>情感虚拟人系统设计与测试</a:t>
            </a:r>
          </a:p>
        </p:txBody>
      </p:sp>
      <p:sp>
        <p:nvSpPr>
          <p:cNvPr id="19" name="文本占位符 22">
            <a:extLst>
              <a:ext uri="{FF2B5EF4-FFF2-40B4-BE49-F238E27FC236}">
                <a16:creationId xmlns:a16="http://schemas.microsoft.com/office/drawing/2014/main" id="{FE36DFF1-1218-0FC0-B63E-19E407AEA7C3}"/>
              </a:ext>
            </a:extLst>
          </p:cNvPr>
          <p:cNvSpPr txBox="1">
            <a:spLocks/>
          </p:cNvSpPr>
          <p:nvPr/>
        </p:nvSpPr>
        <p:spPr>
          <a:xfrm>
            <a:off x="8499152" y="800375"/>
            <a:ext cx="3692848" cy="3139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600" i="1" dirty="0">
                <a:solidFill>
                  <a:schemeClr val="bg1"/>
                </a:solidFill>
                <a:latin typeface="宋体" panose="02010600030101010101" pitchFamily="2" charset="-122"/>
                <a:ea typeface="宋体" panose="02010600030101010101" pitchFamily="2" charset="-122"/>
              </a:rPr>
              <a:t>- </a:t>
            </a:r>
            <a:r>
              <a:rPr lang="zh-CN" altLang="en-US" sz="1600" i="1" dirty="0">
                <a:solidFill>
                  <a:schemeClr val="bg1"/>
                </a:solidFill>
                <a:latin typeface="宋体" panose="02010600030101010101" pitchFamily="2" charset="-122"/>
                <a:ea typeface="宋体" panose="02010600030101010101" pitchFamily="2" charset="-122"/>
              </a:rPr>
              <a:t>基于大模型的高质量情感虚拟人系统</a:t>
            </a:r>
          </a:p>
        </p:txBody>
      </p:sp>
      <p:sp>
        <p:nvSpPr>
          <p:cNvPr id="20" name="文本占位符 28">
            <a:extLst>
              <a:ext uri="{FF2B5EF4-FFF2-40B4-BE49-F238E27FC236}">
                <a16:creationId xmlns:a16="http://schemas.microsoft.com/office/drawing/2014/main" id="{2CB59DDC-6FD8-9DF5-0216-E3FB1D41A0D4}"/>
              </a:ext>
            </a:extLst>
          </p:cNvPr>
          <p:cNvSpPr txBox="1">
            <a:spLocks/>
          </p:cNvSpPr>
          <p:nvPr/>
        </p:nvSpPr>
        <p:spPr>
          <a:xfrm>
            <a:off x="5096920" y="449509"/>
            <a:ext cx="2445059" cy="7017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4400" dirty="0">
                <a:solidFill>
                  <a:schemeClr val="bg1"/>
                </a:solidFill>
                <a:latin typeface="Times New Roman" panose="02020603050405020304" pitchFamily="18" charset="0"/>
                <a:cs typeface="Times New Roman" panose="02020603050405020304" pitchFamily="18" charset="0"/>
              </a:rPr>
              <a:t>Section 3</a:t>
            </a:r>
            <a:endParaRPr lang="zh-CN" altLang="en-US" sz="4400" dirty="0">
              <a:solidFill>
                <a:schemeClr val="bg1"/>
              </a:solidFill>
              <a:latin typeface="Times New Roman" panose="02020603050405020304" pitchFamily="18" charset="0"/>
              <a:cs typeface="Times New Roman" panose="02020603050405020304" pitchFamily="18" charset="0"/>
            </a:endParaRPr>
          </a:p>
        </p:txBody>
      </p:sp>
      <p:grpSp>
        <p:nvGrpSpPr>
          <p:cNvPr id="2" name="组合 1">
            <a:extLst>
              <a:ext uri="{FF2B5EF4-FFF2-40B4-BE49-F238E27FC236}">
                <a16:creationId xmlns:a16="http://schemas.microsoft.com/office/drawing/2014/main" id="{7445C1DC-D3F7-747E-5369-CB5FC084D180}"/>
              </a:ext>
            </a:extLst>
          </p:cNvPr>
          <p:cNvGrpSpPr/>
          <p:nvPr/>
        </p:nvGrpSpPr>
        <p:grpSpPr>
          <a:xfrm>
            <a:off x="369726" y="1717172"/>
            <a:ext cx="2883916" cy="672074"/>
            <a:chOff x="1041989" y="1625399"/>
            <a:chExt cx="2293115" cy="1123637"/>
          </a:xfrm>
        </p:grpSpPr>
        <p:sp>
          <p:nvSpPr>
            <p:cNvPr id="3" name="矩形: 圆角 2">
              <a:extLst>
                <a:ext uri="{FF2B5EF4-FFF2-40B4-BE49-F238E27FC236}">
                  <a16:creationId xmlns:a16="http://schemas.microsoft.com/office/drawing/2014/main" id="{54DFC77C-DE9C-36F6-92D8-404B2430B6DF}"/>
                </a:ext>
              </a:extLst>
            </p:cNvPr>
            <p:cNvSpPr/>
            <p:nvPr/>
          </p:nvSpPr>
          <p:spPr>
            <a:xfrm>
              <a:off x="1041989"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4" name="组合 3">
              <a:extLst>
                <a:ext uri="{FF2B5EF4-FFF2-40B4-BE49-F238E27FC236}">
                  <a16:creationId xmlns:a16="http://schemas.microsoft.com/office/drawing/2014/main" id="{47738467-EFA9-60FD-CCE5-D79545B90E7C}"/>
                </a:ext>
              </a:extLst>
            </p:cNvPr>
            <p:cNvGrpSpPr/>
            <p:nvPr/>
          </p:nvGrpSpPr>
          <p:grpSpPr>
            <a:xfrm>
              <a:off x="3061489" y="1773928"/>
              <a:ext cx="273615" cy="190151"/>
              <a:chOff x="3689279" y="4983865"/>
              <a:chExt cx="514601" cy="357626"/>
            </a:xfrm>
            <a:solidFill>
              <a:schemeClr val="accent1"/>
            </a:solidFill>
          </p:grpSpPr>
          <p:sp>
            <p:nvSpPr>
              <p:cNvPr id="6" name="任意多边形: 形状 5">
                <a:extLst>
                  <a:ext uri="{FF2B5EF4-FFF2-40B4-BE49-F238E27FC236}">
                    <a16:creationId xmlns:a16="http://schemas.microsoft.com/office/drawing/2014/main" id="{BCA4A2F4-6DB1-3291-F72F-A20DFC10DE13}"/>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13" name="任意多边形: 形状 12">
                <a:extLst>
                  <a:ext uri="{FF2B5EF4-FFF2-40B4-BE49-F238E27FC236}">
                    <a16:creationId xmlns:a16="http://schemas.microsoft.com/office/drawing/2014/main" id="{D6B2A209-BCCA-E53F-432B-3412F9958BD0}"/>
                  </a:ext>
                </a:extLst>
              </p:cNvPr>
              <p:cNvSpPr>
                <a:spLocks noEditPoints="1"/>
              </p:cNvSpPr>
              <p:nvPr/>
            </p:nvSpPr>
            <p:spPr bwMode="auto">
              <a:xfrm>
                <a:off x="3689279" y="4983865"/>
                <a:ext cx="234614" cy="234614"/>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5" name="文本框 4">
              <a:extLst>
                <a:ext uri="{FF2B5EF4-FFF2-40B4-BE49-F238E27FC236}">
                  <a16:creationId xmlns:a16="http://schemas.microsoft.com/office/drawing/2014/main" id="{1E582D15-F43E-4D1C-74B1-64FB13AC8002}"/>
                </a:ext>
              </a:extLst>
            </p:cNvPr>
            <p:cNvSpPr txBox="1"/>
            <p:nvPr/>
          </p:nvSpPr>
          <p:spPr>
            <a:xfrm>
              <a:off x="1229016" y="1836298"/>
              <a:ext cx="2085051" cy="566027"/>
            </a:xfrm>
            <a:prstGeom prst="rect">
              <a:avLst/>
            </a:prstGeom>
            <a:noFill/>
          </p:spPr>
          <p:txBody>
            <a:bodyPr wrap="square" lIns="0" rtlCol="0">
              <a:spAutoFit/>
            </a:bodyPr>
            <a:lstStyle/>
            <a:p>
              <a:r>
                <a:rPr lang="en-US" altLang="zh-CN" sz="1600" dirty="0">
                  <a:solidFill>
                    <a:schemeClr val="accent1"/>
                  </a:solidFill>
                  <a:latin typeface="Impact" panose="020B0806030902050204" pitchFamily="34" charset="0"/>
                </a:rPr>
                <a:t>01  </a:t>
              </a:r>
              <a:r>
                <a:rPr lang="zh-CN" altLang="en-US" sz="1600" dirty="0">
                  <a:solidFill>
                    <a:schemeClr val="accent1"/>
                  </a:solidFill>
                  <a:latin typeface="+mj-ea"/>
                  <a:ea typeface="+mj-ea"/>
                  <a:cs typeface="Times New Roman" panose="02020603050405020304" pitchFamily="18" charset="0"/>
                </a:rPr>
                <a:t>情感说话人功能模块设计</a:t>
              </a:r>
              <a:endParaRPr lang="zh-CN" altLang="en-US" sz="2800" dirty="0">
                <a:solidFill>
                  <a:schemeClr val="accent1"/>
                </a:solidFill>
                <a:latin typeface="+mj-ea"/>
                <a:ea typeface="+mj-ea"/>
              </a:endParaRPr>
            </a:p>
          </p:txBody>
        </p:sp>
      </p:grpSp>
      <p:grpSp>
        <p:nvGrpSpPr>
          <p:cNvPr id="14" name="组合 13">
            <a:extLst>
              <a:ext uri="{FF2B5EF4-FFF2-40B4-BE49-F238E27FC236}">
                <a16:creationId xmlns:a16="http://schemas.microsoft.com/office/drawing/2014/main" id="{AA8481B9-861A-E2C4-AE2A-B4461F033E49}"/>
              </a:ext>
            </a:extLst>
          </p:cNvPr>
          <p:cNvGrpSpPr/>
          <p:nvPr/>
        </p:nvGrpSpPr>
        <p:grpSpPr>
          <a:xfrm>
            <a:off x="356497" y="2864905"/>
            <a:ext cx="2883916" cy="672075"/>
            <a:chOff x="1278518" y="1625399"/>
            <a:chExt cx="2272078" cy="1123637"/>
          </a:xfrm>
        </p:grpSpPr>
        <p:sp>
          <p:nvSpPr>
            <p:cNvPr id="15" name="矩形: 圆角 14">
              <a:extLst>
                <a:ext uri="{FF2B5EF4-FFF2-40B4-BE49-F238E27FC236}">
                  <a16:creationId xmlns:a16="http://schemas.microsoft.com/office/drawing/2014/main" id="{FB334E78-04F2-4678-94C2-6CFFF8A05820}"/>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18" name="组合 17">
              <a:extLst>
                <a:ext uri="{FF2B5EF4-FFF2-40B4-BE49-F238E27FC236}">
                  <a16:creationId xmlns:a16="http://schemas.microsoft.com/office/drawing/2014/main" id="{F3B2D77F-B12B-0167-844D-5CB84583E675}"/>
                </a:ext>
              </a:extLst>
            </p:cNvPr>
            <p:cNvGrpSpPr/>
            <p:nvPr/>
          </p:nvGrpSpPr>
          <p:grpSpPr>
            <a:xfrm>
              <a:off x="3218450" y="1773928"/>
              <a:ext cx="204311" cy="190151"/>
              <a:chOff x="3984487" y="4983865"/>
              <a:chExt cx="384258" cy="357626"/>
            </a:xfrm>
            <a:solidFill>
              <a:schemeClr val="accent1"/>
            </a:solidFill>
          </p:grpSpPr>
          <p:sp>
            <p:nvSpPr>
              <p:cNvPr id="22" name="任意多边形: 形状 21">
                <a:extLst>
                  <a:ext uri="{FF2B5EF4-FFF2-40B4-BE49-F238E27FC236}">
                    <a16:creationId xmlns:a16="http://schemas.microsoft.com/office/drawing/2014/main" id="{C79ABBF6-AB95-BE45-2031-7AE1053EFDC7}"/>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23" name="任意多边形: 形状 22">
                <a:extLst>
                  <a:ext uri="{FF2B5EF4-FFF2-40B4-BE49-F238E27FC236}">
                    <a16:creationId xmlns:a16="http://schemas.microsoft.com/office/drawing/2014/main" id="{E7C324CF-7978-95DD-EDF9-B85E3E2435AF}"/>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21" name="文本框 20">
              <a:extLst>
                <a:ext uri="{FF2B5EF4-FFF2-40B4-BE49-F238E27FC236}">
                  <a16:creationId xmlns:a16="http://schemas.microsoft.com/office/drawing/2014/main" id="{559905E0-760F-96BF-C3FC-A9655BFAAE68}"/>
                </a:ext>
              </a:extLst>
            </p:cNvPr>
            <p:cNvSpPr txBox="1"/>
            <p:nvPr/>
          </p:nvSpPr>
          <p:spPr>
            <a:xfrm>
              <a:off x="1465545" y="1836298"/>
              <a:ext cx="2064207" cy="617483"/>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02 </a:t>
              </a:r>
              <a:r>
                <a:rPr lang="zh-CN" altLang="en-US" sz="1600" dirty="0">
                  <a:solidFill>
                    <a:schemeClr val="accent1"/>
                  </a:solidFill>
                  <a:latin typeface="+mj-ea"/>
                  <a:ea typeface="+mj-ea"/>
                </a:rPr>
                <a:t>情感说话人功能模块实现</a:t>
              </a:r>
              <a:endParaRPr lang="zh-CN" altLang="en-US" sz="3200" dirty="0">
                <a:solidFill>
                  <a:schemeClr val="accent1"/>
                </a:solidFill>
                <a:latin typeface="+mj-ea"/>
                <a:ea typeface="+mj-ea"/>
              </a:endParaRPr>
            </a:p>
          </p:txBody>
        </p:sp>
      </p:grpSp>
      <p:grpSp>
        <p:nvGrpSpPr>
          <p:cNvPr id="24" name="组合 23">
            <a:extLst>
              <a:ext uri="{FF2B5EF4-FFF2-40B4-BE49-F238E27FC236}">
                <a16:creationId xmlns:a16="http://schemas.microsoft.com/office/drawing/2014/main" id="{7B2776EC-FBE9-2FD1-9CB6-AB6B37CFD497}"/>
              </a:ext>
            </a:extLst>
          </p:cNvPr>
          <p:cNvGrpSpPr/>
          <p:nvPr/>
        </p:nvGrpSpPr>
        <p:grpSpPr>
          <a:xfrm>
            <a:off x="371963" y="4018352"/>
            <a:ext cx="2881640" cy="672074"/>
            <a:chOff x="1278518" y="1625399"/>
            <a:chExt cx="2272078" cy="1123637"/>
          </a:xfrm>
        </p:grpSpPr>
        <p:sp>
          <p:nvSpPr>
            <p:cNvPr id="25" name="矩形: 圆角 24">
              <a:extLst>
                <a:ext uri="{FF2B5EF4-FFF2-40B4-BE49-F238E27FC236}">
                  <a16:creationId xmlns:a16="http://schemas.microsoft.com/office/drawing/2014/main" id="{493EF808-A766-C0FB-A86E-B48FB323FF7B}"/>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26" name="组合 25">
              <a:extLst>
                <a:ext uri="{FF2B5EF4-FFF2-40B4-BE49-F238E27FC236}">
                  <a16:creationId xmlns:a16="http://schemas.microsoft.com/office/drawing/2014/main" id="{A71A08BB-F1FD-609F-668A-A93F83A53972}"/>
                </a:ext>
              </a:extLst>
            </p:cNvPr>
            <p:cNvGrpSpPr/>
            <p:nvPr/>
          </p:nvGrpSpPr>
          <p:grpSpPr>
            <a:xfrm>
              <a:off x="3218457" y="1773926"/>
              <a:ext cx="204309" cy="190156"/>
              <a:chOff x="3984487" y="4983856"/>
              <a:chExt cx="384253" cy="357635"/>
            </a:xfrm>
            <a:solidFill>
              <a:schemeClr val="accent1"/>
            </a:solidFill>
          </p:grpSpPr>
          <p:sp>
            <p:nvSpPr>
              <p:cNvPr id="28" name="任意多边形: 形状 27">
                <a:extLst>
                  <a:ext uri="{FF2B5EF4-FFF2-40B4-BE49-F238E27FC236}">
                    <a16:creationId xmlns:a16="http://schemas.microsoft.com/office/drawing/2014/main" id="{75623008-16F7-B17D-657D-FD09ABB8B2E9}"/>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29" name="任意多边形: 形状 28">
                <a:extLst>
                  <a:ext uri="{FF2B5EF4-FFF2-40B4-BE49-F238E27FC236}">
                    <a16:creationId xmlns:a16="http://schemas.microsoft.com/office/drawing/2014/main" id="{663ECAD4-96BB-4598-E668-EBE2501D6947}"/>
                  </a:ext>
                </a:extLst>
              </p:cNvPr>
              <p:cNvSpPr>
                <a:spLocks noEditPoints="1"/>
              </p:cNvSpPr>
              <p:nvPr/>
            </p:nvSpPr>
            <p:spPr bwMode="auto">
              <a:xfrm>
                <a:off x="4134128" y="4983856"/>
                <a:ext cx="234612" cy="234614"/>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27" name="文本框 26">
              <a:extLst>
                <a:ext uri="{FF2B5EF4-FFF2-40B4-BE49-F238E27FC236}">
                  <a16:creationId xmlns:a16="http://schemas.microsoft.com/office/drawing/2014/main" id="{129CC478-AC50-537C-793C-98C09A3AFE55}"/>
                </a:ext>
              </a:extLst>
            </p:cNvPr>
            <p:cNvSpPr txBox="1"/>
            <p:nvPr/>
          </p:nvSpPr>
          <p:spPr>
            <a:xfrm>
              <a:off x="1465545" y="1836298"/>
              <a:ext cx="1832472" cy="617484"/>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03 </a:t>
              </a:r>
              <a:r>
                <a:rPr kumimoji="0" lang="en-US" altLang="zh-CN" sz="1600" b="0" i="0" u="none" strike="noStrike" kern="1200" cap="none" spc="0" normalizeH="0" baseline="0" noProof="0" dirty="0">
                  <a:ln>
                    <a:noFill/>
                  </a:ln>
                  <a:solidFill>
                    <a:srgbClr val="003778"/>
                  </a:solidFill>
                  <a:effectLst/>
                  <a:uLnTx/>
                  <a:uFillTx/>
                  <a:latin typeface="微软雅黑"/>
                  <a:ea typeface="微软雅黑"/>
                  <a:cs typeface="Times New Roman" panose="02020603050405020304" pitchFamily="18" charset="0"/>
                </a:rPr>
                <a:t>ASR</a:t>
              </a:r>
              <a:r>
                <a:rPr kumimoji="0" lang="zh-CN" altLang="en-US" sz="1600" b="0" i="0" u="none" strike="noStrike" kern="1200" cap="none" spc="0" normalizeH="0" baseline="0" noProof="0" dirty="0">
                  <a:ln>
                    <a:noFill/>
                  </a:ln>
                  <a:solidFill>
                    <a:srgbClr val="003778"/>
                  </a:solidFill>
                  <a:effectLst/>
                  <a:uLnTx/>
                  <a:uFillTx/>
                  <a:latin typeface="微软雅黑"/>
                  <a:ea typeface="微软雅黑"/>
                  <a:cs typeface="Times New Roman" panose="02020603050405020304" pitchFamily="18" charset="0"/>
                </a:rPr>
                <a:t>功能模块实现</a:t>
              </a:r>
              <a:endParaRPr lang="zh-CN" altLang="en-US" sz="3200" dirty="0">
                <a:solidFill>
                  <a:schemeClr val="accent1"/>
                </a:solidFill>
                <a:latin typeface="+mj-ea"/>
                <a:ea typeface="+mj-ea"/>
              </a:endParaRPr>
            </a:p>
          </p:txBody>
        </p:sp>
      </p:grpSp>
      <p:grpSp>
        <p:nvGrpSpPr>
          <p:cNvPr id="30" name="组合 29">
            <a:extLst>
              <a:ext uri="{FF2B5EF4-FFF2-40B4-BE49-F238E27FC236}">
                <a16:creationId xmlns:a16="http://schemas.microsoft.com/office/drawing/2014/main" id="{047F6D20-7FB2-7090-E899-60DE7EBC39D5}"/>
              </a:ext>
            </a:extLst>
          </p:cNvPr>
          <p:cNvGrpSpPr/>
          <p:nvPr/>
        </p:nvGrpSpPr>
        <p:grpSpPr>
          <a:xfrm>
            <a:off x="372963" y="5166085"/>
            <a:ext cx="2857459" cy="672074"/>
            <a:chOff x="1278518" y="1625399"/>
            <a:chExt cx="2272078" cy="1123637"/>
          </a:xfrm>
        </p:grpSpPr>
        <p:sp>
          <p:nvSpPr>
            <p:cNvPr id="31" name="矩形: 圆角 30">
              <a:extLst>
                <a:ext uri="{FF2B5EF4-FFF2-40B4-BE49-F238E27FC236}">
                  <a16:creationId xmlns:a16="http://schemas.microsoft.com/office/drawing/2014/main" id="{AF1AE656-97B8-07F0-594A-F7CEF64263FA}"/>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32" name="组合 31">
              <a:extLst>
                <a:ext uri="{FF2B5EF4-FFF2-40B4-BE49-F238E27FC236}">
                  <a16:creationId xmlns:a16="http://schemas.microsoft.com/office/drawing/2014/main" id="{4DE533C0-79C7-A9B2-09C6-35C0349483AE}"/>
                </a:ext>
              </a:extLst>
            </p:cNvPr>
            <p:cNvGrpSpPr/>
            <p:nvPr/>
          </p:nvGrpSpPr>
          <p:grpSpPr>
            <a:xfrm>
              <a:off x="3218450" y="1773928"/>
              <a:ext cx="204311" cy="190151"/>
              <a:chOff x="3984487" y="4983865"/>
              <a:chExt cx="384258" cy="357626"/>
            </a:xfrm>
            <a:solidFill>
              <a:schemeClr val="accent1"/>
            </a:solidFill>
          </p:grpSpPr>
          <p:sp>
            <p:nvSpPr>
              <p:cNvPr id="34" name="任意多边形: 形状 33">
                <a:extLst>
                  <a:ext uri="{FF2B5EF4-FFF2-40B4-BE49-F238E27FC236}">
                    <a16:creationId xmlns:a16="http://schemas.microsoft.com/office/drawing/2014/main" id="{80C61C11-AE4F-7D6E-BD63-AFC255A0D5CF}"/>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35" name="任意多边形: 形状 34">
                <a:extLst>
                  <a:ext uri="{FF2B5EF4-FFF2-40B4-BE49-F238E27FC236}">
                    <a16:creationId xmlns:a16="http://schemas.microsoft.com/office/drawing/2014/main" id="{60B8A269-D48F-0CEC-8E56-932A78BC54CD}"/>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33" name="文本框 32">
              <a:extLst>
                <a:ext uri="{FF2B5EF4-FFF2-40B4-BE49-F238E27FC236}">
                  <a16:creationId xmlns:a16="http://schemas.microsoft.com/office/drawing/2014/main" id="{66327968-9272-3F06-9044-59F11EA720B5}"/>
                </a:ext>
              </a:extLst>
            </p:cNvPr>
            <p:cNvSpPr txBox="1"/>
            <p:nvPr/>
          </p:nvSpPr>
          <p:spPr>
            <a:xfrm>
              <a:off x="1465545" y="1836298"/>
              <a:ext cx="1832472" cy="617484"/>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04 </a:t>
              </a:r>
              <a:r>
                <a:rPr kumimoji="0" lang="en-US" altLang="zh-CN" sz="1600" b="0" i="0" u="none" strike="noStrike" kern="1200" cap="none" spc="0" normalizeH="0" baseline="0" noProof="0" dirty="0">
                  <a:ln>
                    <a:noFill/>
                  </a:ln>
                  <a:solidFill>
                    <a:srgbClr val="003778"/>
                  </a:solidFill>
                  <a:effectLst/>
                  <a:uLnTx/>
                  <a:uFillTx/>
                  <a:latin typeface="微软雅黑"/>
                  <a:ea typeface="微软雅黑"/>
                  <a:cs typeface="Times New Roman" panose="02020603050405020304" pitchFamily="18" charset="0"/>
                </a:rPr>
                <a:t>TTS</a:t>
              </a:r>
              <a:r>
                <a:rPr kumimoji="0" lang="zh-CN" altLang="en-US" sz="1600" b="0" i="0" u="none" strike="noStrike" kern="1200" cap="none" spc="0" normalizeH="0" baseline="0" noProof="0" dirty="0">
                  <a:ln>
                    <a:noFill/>
                  </a:ln>
                  <a:solidFill>
                    <a:srgbClr val="003778"/>
                  </a:solidFill>
                  <a:effectLst/>
                  <a:uLnTx/>
                  <a:uFillTx/>
                  <a:latin typeface="微软雅黑"/>
                  <a:ea typeface="微软雅黑"/>
                  <a:cs typeface="+mn-cs"/>
                </a:rPr>
                <a:t>功能模块实现</a:t>
              </a:r>
              <a:endParaRPr lang="zh-CN" altLang="en-US" sz="3200" dirty="0">
                <a:solidFill>
                  <a:schemeClr val="accent1"/>
                </a:solidFill>
                <a:latin typeface="+mj-ea"/>
                <a:ea typeface="+mj-ea"/>
              </a:endParaRPr>
            </a:p>
          </p:txBody>
        </p:sp>
      </p:grpSp>
      <p:grpSp>
        <p:nvGrpSpPr>
          <p:cNvPr id="36" name="组合 35">
            <a:extLst>
              <a:ext uri="{FF2B5EF4-FFF2-40B4-BE49-F238E27FC236}">
                <a16:creationId xmlns:a16="http://schemas.microsoft.com/office/drawing/2014/main" id="{94039951-2DA2-EBD9-9A76-3F2E9043A5B9}"/>
              </a:ext>
            </a:extLst>
          </p:cNvPr>
          <p:cNvGrpSpPr/>
          <p:nvPr/>
        </p:nvGrpSpPr>
        <p:grpSpPr>
          <a:xfrm>
            <a:off x="8575118" y="1682670"/>
            <a:ext cx="2857458" cy="672074"/>
            <a:chOff x="1278518" y="1625400"/>
            <a:chExt cx="2272078" cy="1123637"/>
          </a:xfrm>
        </p:grpSpPr>
        <p:sp>
          <p:nvSpPr>
            <p:cNvPr id="37" name="矩形: 圆角 36">
              <a:extLst>
                <a:ext uri="{FF2B5EF4-FFF2-40B4-BE49-F238E27FC236}">
                  <a16:creationId xmlns:a16="http://schemas.microsoft.com/office/drawing/2014/main" id="{8401659A-6D5C-4BC0-ED0E-DA8189073C5D}"/>
                </a:ext>
              </a:extLst>
            </p:cNvPr>
            <p:cNvSpPr/>
            <p:nvPr/>
          </p:nvSpPr>
          <p:spPr>
            <a:xfrm>
              <a:off x="1278518" y="1625400"/>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38" name="组合 37">
              <a:extLst>
                <a:ext uri="{FF2B5EF4-FFF2-40B4-BE49-F238E27FC236}">
                  <a16:creationId xmlns:a16="http://schemas.microsoft.com/office/drawing/2014/main" id="{BB90D617-805B-5CFF-C8A3-CB0107414865}"/>
                </a:ext>
              </a:extLst>
            </p:cNvPr>
            <p:cNvGrpSpPr/>
            <p:nvPr/>
          </p:nvGrpSpPr>
          <p:grpSpPr>
            <a:xfrm>
              <a:off x="3218450" y="1773928"/>
              <a:ext cx="204311" cy="190151"/>
              <a:chOff x="3984487" y="4983865"/>
              <a:chExt cx="384258" cy="357626"/>
            </a:xfrm>
            <a:solidFill>
              <a:schemeClr val="accent1"/>
            </a:solidFill>
          </p:grpSpPr>
          <p:sp>
            <p:nvSpPr>
              <p:cNvPr id="40" name="任意多边形: 形状 39">
                <a:extLst>
                  <a:ext uri="{FF2B5EF4-FFF2-40B4-BE49-F238E27FC236}">
                    <a16:creationId xmlns:a16="http://schemas.microsoft.com/office/drawing/2014/main" id="{0BF6269A-382D-AB5D-C529-ABFA3724073C}"/>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41" name="任意多边形: 形状 40">
                <a:extLst>
                  <a:ext uri="{FF2B5EF4-FFF2-40B4-BE49-F238E27FC236}">
                    <a16:creationId xmlns:a16="http://schemas.microsoft.com/office/drawing/2014/main" id="{EC472439-8980-5B23-576C-AA2BAB059406}"/>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39" name="文本框 38">
              <a:extLst>
                <a:ext uri="{FF2B5EF4-FFF2-40B4-BE49-F238E27FC236}">
                  <a16:creationId xmlns:a16="http://schemas.microsoft.com/office/drawing/2014/main" id="{091A782C-52F0-FF42-CFFB-F84098C6762F}"/>
                </a:ext>
              </a:extLst>
            </p:cNvPr>
            <p:cNvSpPr txBox="1"/>
            <p:nvPr/>
          </p:nvSpPr>
          <p:spPr>
            <a:xfrm>
              <a:off x="1465545" y="1836299"/>
              <a:ext cx="1832472" cy="617485"/>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05 </a:t>
              </a:r>
              <a:r>
                <a:rPr kumimoji="0" lang="en-US" altLang="zh-CN" sz="1600" b="0" i="0" u="none" strike="noStrike" kern="1200" cap="none" spc="0" normalizeH="0" baseline="0" noProof="0" dirty="0">
                  <a:ln>
                    <a:noFill/>
                  </a:ln>
                  <a:solidFill>
                    <a:srgbClr val="003778"/>
                  </a:solidFill>
                  <a:effectLst/>
                  <a:uLnTx/>
                  <a:uFillTx/>
                  <a:latin typeface="微软雅黑"/>
                  <a:ea typeface="微软雅黑"/>
                  <a:cs typeface="Times New Roman" panose="02020603050405020304" pitchFamily="18" charset="0"/>
                </a:rPr>
                <a:t>LLM</a:t>
              </a:r>
              <a:r>
                <a:rPr kumimoji="0" lang="zh-CN" altLang="en-US" sz="1600" b="0" i="0" u="none" strike="noStrike" kern="1200" cap="none" spc="0" normalizeH="0" baseline="0" noProof="0" dirty="0">
                  <a:ln>
                    <a:noFill/>
                  </a:ln>
                  <a:solidFill>
                    <a:srgbClr val="003778"/>
                  </a:solidFill>
                  <a:effectLst/>
                  <a:uLnTx/>
                  <a:uFillTx/>
                  <a:latin typeface="微软雅黑"/>
                  <a:ea typeface="微软雅黑"/>
                  <a:cs typeface="+mn-cs"/>
                </a:rPr>
                <a:t>功能模块实现</a:t>
              </a:r>
              <a:endParaRPr lang="zh-CN" altLang="en-US" sz="3200" dirty="0">
                <a:solidFill>
                  <a:schemeClr val="accent1"/>
                </a:solidFill>
                <a:latin typeface="+mj-ea"/>
                <a:ea typeface="+mj-ea"/>
              </a:endParaRPr>
            </a:p>
          </p:txBody>
        </p:sp>
      </p:grpSp>
      <p:grpSp>
        <p:nvGrpSpPr>
          <p:cNvPr id="42" name="组合 41">
            <a:extLst>
              <a:ext uri="{FF2B5EF4-FFF2-40B4-BE49-F238E27FC236}">
                <a16:creationId xmlns:a16="http://schemas.microsoft.com/office/drawing/2014/main" id="{226BF97C-8A8C-FFC4-3D74-B0CB7ED08A02}"/>
              </a:ext>
            </a:extLst>
          </p:cNvPr>
          <p:cNvGrpSpPr/>
          <p:nvPr/>
        </p:nvGrpSpPr>
        <p:grpSpPr>
          <a:xfrm>
            <a:off x="8593429" y="2814421"/>
            <a:ext cx="2857458" cy="672074"/>
            <a:chOff x="1278518" y="1625400"/>
            <a:chExt cx="2272078" cy="1123637"/>
          </a:xfrm>
        </p:grpSpPr>
        <p:sp>
          <p:nvSpPr>
            <p:cNvPr id="43" name="矩形: 圆角 42">
              <a:extLst>
                <a:ext uri="{FF2B5EF4-FFF2-40B4-BE49-F238E27FC236}">
                  <a16:creationId xmlns:a16="http://schemas.microsoft.com/office/drawing/2014/main" id="{B1373C1F-9ECF-C760-28BA-1282DD7CD54A}"/>
                </a:ext>
              </a:extLst>
            </p:cNvPr>
            <p:cNvSpPr/>
            <p:nvPr/>
          </p:nvSpPr>
          <p:spPr>
            <a:xfrm>
              <a:off x="1278518" y="1625400"/>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44" name="组合 43">
              <a:extLst>
                <a:ext uri="{FF2B5EF4-FFF2-40B4-BE49-F238E27FC236}">
                  <a16:creationId xmlns:a16="http://schemas.microsoft.com/office/drawing/2014/main" id="{8D70AA00-FFD1-4222-9E4F-0226D9E16165}"/>
                </a:ext>
              </a:extLst>
            </p:cNvPr>
            <p:cNvGrpSpPr/>
            <p:nvPr/>
          </p:nvGrpSpPr>
          <p:grpSpPr>
            <a:xfrm>
              <a:off x="3218450" y="1773928"/>
              <a:ext cx="204311" cy="190151"/>
              <a:chOff x="3984487" y="4983865"/>
              <a:chExt cx="384258" cy="357626"/>
            </a:xfrm>
            <a:solidFill>
              <a:schemeClr val="accent1"/>
            </a:solidFill>
          </p:grpSpPr>
          <p:sp>
            <p:nvSpPr>
              <p:cNvPr id="46" name="任意多边形: 形状 45">
                <a:extLst>
                  <a:ext uri="{FF2B5EF4-FFF2-40B4-BE49-F238E27FC236}">
                    <a16:creationId xmlns:a16="http://schemas.microsoft.com/office/drawing/2014/main" id="{A8CADF0B-7642-3A22-0B34-7AEEC4B1637B}"/>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47" name="任意多边形: 形状 46">
                <a:extLst>
                  <a:ext uri="{FF2B5EF4-FFF2-40B4-BE49-F238E27FC236}">
                    <a16:creationId xmlns:a16="http://schemas.microsoft.com/office/drawing/2014/main" id="{D707D356-4F4B-83B4-3660-6CB9F9BBA009}"/>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45" name="文本框 44">
              <a:extLst>
                <a:ext uri="{FF2B5EF4-FFF2-40B4-BE49-F238E27FC236}">
                  <a16:creationId xmlns:a16="http://schemas.microsoft.com/office/drawing/2014/main" id="{00B15BA0-F91D-22C0-4727-E24A5B56CC46}"/>
                </a:ext>
              </a:extLst>
            </p:cNvPr>
            <p:cNvSpPr txBox="1"/>
            <p:nvPr/>
          </p:nvSpPr>
          <p:spPr>
            <a:xfrm>
              <a:off x="1465545" y="1836299"/>
              <a:ext cx="2020192" cy="617484"/>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06 </a:t>
              </a:r>
              <a:r>
                <a:rPr kumimoji="0" lang="en-US" altLang="zh-CN" sz="1600" b="0" i="0" u="none" strike="noStrike" kern="1200" cap="none" spc="0" normalizeH="0" baseline="0" noProof="0" dirty="0">
                  <a:ln>
                    <a:noFill/>
                  </a:ln>
                  <a:solidFill>
                    <a:srgbClr val="003778"/>
                  </a:solidFill>
                  <a:effectLst/>
                  <a:uLnTx/>
                  <a:uFillTx/>
                  <a:latin typeface="微软雅黑"/>
                  <a:ea typeface="微软雅黑"/>
                  <a:cs typeface="+mn-cs"/>
                </a:rPr>
                <a:t>Matting</a:t>
              </a:r>
              <a:r>
                <a:rPr lang="zh-CN" altLang="en-US" sz="1600" dirty="0">
                  <a:solidFill>
                    <a:schemeClr val="accent1"/>
                  </a:solidFill>
                  <a:latin typeface="+mj-ea"/>
                  <a:ea typeface="+mj-ea"/>
                </a:rPr>
                <a:t>功能模块实现</a:t>
              </a:r>
              <a:endParaRPr lang="zh-CN" altLang="en-US" sz="3200" dirty="0">
                <a:solidFill>
                  <a:schemeClr val="accent1"/>
                </a:solidFill>
                <a:latin typeface="+mj-ea"/>
                <a:ea typeface="+mj-ea"/>
              </a:endParaRPr>
            </a:p>
          </p:txBody>
        </p:sp>
      </p:grpSp>
      <p:grpSp>
        <p:nvGrpSpPr>
          <p:cNvPr id="51" name="组合 50">
            <a:extLst>
              <a:ext uri="{FF2B5EF4-FFF2-40B4-BE49-F238E27FC236}">
                <a16:creationId xmlns:a16="http://schemas.microsoft.com/office/drawing/2014/main" id="{5C694C01-4B59-5406-1873-18770884CF90}"/>
              </a:ext>
            </a:extLst>
          </p:cNvPr>
          <p:cNvGrpSpPr/>
          <p:nvPr/>
        </p:nvGrpSpPr>
        <p:grpSpPr>
          <a:xfrm>
            <a:off x="8593429" y="4043579"/>
            <a:ext cx="2974480" cy="672074"/>
            <a:chOff x="1278518" y="1625400"/>
            <a:chExt cx="2365127" cy="1123637"/>
          </a:xfrm>
        </p:grpSpPr>
        <p:sp>
          <p:nvSpPr>
            <p:cNvPr id="52" name="矩形: 圆角 51">
              <a:extLst>
                <a:ext uri="{FF2B5EF4-FFF2-40B4-BE49-F238E27FC236}">
                  <a16:creationId xmlns:a16="http://schemas.microsoft.com/office/drawing/2014/main" id="{0671503F-D5E0-F2C2-663A-CBF1214E33C3}"/>
                </a:ext>
              </a:extLst>
            </p:cNvPr>
            <p:cNvSpPr/>
            <p:nvPr/>
          </p:nvSpPr>
          <p:spPr>
            <a:xfrm>
              <a:off x="1278518" y="1625400"/>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53" name="组合 52">
              <a:extLst>
                <a:ext uri="{FF2B5EF4-FFF2-40B4-BE49-F238E27FC236}">
                  <a16:creationId xmlns:a16="http://schemas.microsoft.com/office/drawing/2014/main" id="{2700026F-4953-C763-3A6E-D526AFB6871B}"/>
                </a:ext>
              </a:extLst>
            </p:cNvPr>
            <p:cNvGrpSpPr/>
            <p:nvPr/>
          </p:nvGrpSpPr>
          <p:grpSpPr>
            <a:xfrm>
              <a:off x="3218450" y="1773928"/>
              <a:ext cx="204311" cy="190151"/>
              <a:chOff x="3984487" y="4983865"/>
              <a:chExt cx="384258" cy="357626"/>
            </a:xfrm>
            <a:solidFill>
              <a:schemeClr val="accent1"/>
            </a:solidFill>
          </p:grpSpPr>
          <p:sp>
            <p:nvSpPr>
              <p:cNvPr id="55" name="任意多边形: 形状 54">
                <a:extLst>
                  <a:ext uri="{FF2B5EF4-FFF2-40B4-BE49-F238E27FC236}">
                    <a16:creationId xmlns:a16="http://schemas.microsoft.com/office/drawing/2014/main" id="{69D2763A-C805-F1E7-E701-6A941DE92E81}"/>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56" name="任意多边形: 形状 55">
                <a:extLst>
                  <a:ext uri="{FF2B5EF4-FFF2-40B4-BE49-F238E27FC236}">
                    <a16:creationId xmlns:a16="http://schemas.microsoft.com/office/drawing/2014/main" id="{685621BF-FB73-C401-D3D3-BED88141E630}"/>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54" name="文本框 53">
              <a:extLst>
                <a:ext uri="{FF2B5EF4-FFF2-40B4-BE49-F238E27FC236}">
                  <a16:creationId xmlns:a16="http://schemas.microsoft.com/office/drawing/2014/main" id="{7A2857F5-2637-E5EF-6C8E-816F33C26CC5}"/>
                </a:ext>
              </a:extLst>
            </p:cNvPr>
            <p:cNvSpPr txBox="1"/>
            <p:nvPr/>
          </p:nvSpPr>
          <p:spPr>
            <a:xfrm>
              <a:off x="1465545" y="1836300"/>
              <a:ext cx="2178100" cy="617485"/>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07 </a:t>
              </a:r>
              <a:r>
                <a:rPr lang="zh-CN" altLang="en-US" dirty="0">
                  <a:solidFill>
                    <a:schemeClr val="accent1"/>
                  </a:solidFill>
                  <a:latin typeface="Impact" panose="020B0806030902050204" pitchFamily="34" charset="0"/>
                </a:rPr>
                <a:t> </a:t>
              </a:r>
              <a:r>
                <a:rPr lang="en-US" altLang="zh-CN" sz="1400" dirty="0">
                  <a:solidFill>
                    <a:schemeClr val="accent1"/>
                  </a:solidFill>
                  <a:latin typeface="+mj-ea"/>
                  <a:ea typeface="+mj-ea"/>
                </a:rPr>
                <a:t>GPFGAN</a:t>
              </a:r>
              <a:r>
                <a:rPr lang="zh-CN" altLang="en-US" sz="1400" dirty="0">
                  <a:solidFill>
                    <a:schemeClr val="accent1"/>
                  </a:solidFill>
                  <a:latin typeface="+mj-ea"/>
                  <a:ea typeface="+mj-ea"/>
                </a:rPr>
                <a:t>超分模块设计实现</a:t>
              </a:r>
              <a:endParaRPr lang="zh-CN" altLang="en-US" sz="3200" dirty="0">
                <a:solidFill>
                  <a:schemeClr val="accent1"/>
                </a:solidFill>
                <a:latin typeface="+mj-ea"/>
                <a:ea typeface="+mj-ea"/>
              </a:endParaRPr>
            </a:p>
          </p:txBody>
        </p:sp>
      </p:grpSp>
      <p:grpSp>
        <p:nvGrpSpPr>
          <p:cNvPr id="48" name="组合 47">
            <a:extLst>
              <a:ext uri="{FF2B5EF4-FFF2-40B4-BE49-F238E27FC236}">
                <a16:creationId xmlns:a16="http://schemas.microsoft.com/office/drawing/2014/main" id="{CF4B3A4D-FCB4-D903-C2CE-932238DC5E31}"/>
              </a:ext>
            </a:extLst>
          </p:cNvPr>
          <p:cNvGrpSpPr/>
          <p:nvPr/>
        </p:nvGrpSpPr>
        <p:grpSpPr>
          <a:xfrm>
            <a:off x="8575117" y="5233562"/>
            <a:ext cx="2857459" cy="672074"/>
            <a:chOff x="1278518" y="1625399"/>
            <a:chExt cx="2272078" cy="1123637"/>
          </a:xfrm>
        </p:grpSpPr>
        <p:sp>
          <p:nvSpPr>
            <p:cNvPr id="49" name="矩形: 圆角 48">
              <a:extLst>
                <a:ext uri="{FF2B5EF4-FFF2-40B4-BE49-F238E27FC236}">
                  <a16:creationId xmlns:a16="http://schemas.microsoft.com/office/drawing/2014/main" id="{4BE996E4-EF15-9451-481F-AE93804156AD}"/>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50" name="组合 49">
              <a:extLst>
                <a:ext uri="{FF2B5EF4-FFF2-40B4-BE49-F238E27FC236}">
                  <a16:creationId xmlns:a16="http://schemas.microsoft.com/office/drawing/2014/main" id="{357FE22E-9E42-F8BA-3C78-DDCE829637C9}"/>
                </a:ext>
              </a:extLst>
            </p:cNvPr>
            <p:cNvGrpSpPr/>
            <p:nvPr/>
          </p:nvGrpSpPr>
          <p:grpSpPr>
            <a:xfrm>
              <a:off x="3218450" y="1773928"/>
              <a:ext cx="204311" cy="190151"/>
              <a:chOff x="3984487" y="4983865"/>
              <a:chExt cx="384258" cy="357626"/>
            </a:xfrm>
            <a:solidFill>
              <a:schemeClr val="accent1"/>
            </a:solidFill>
          </p:grpSpPr>
          <p:sp>
            <p:nvSpPr>
              <p:cNvPr id="58" name="任意多边形: 形状 57">
                <a:extLst>
                  <a:ext uri="{FF2B5EF4-FFF2-40B4-BE49-F238E27FC236}">
                    <a16:creationId xmlns:a16="http://schemas.microsoft.com/office/drawing/2014/main" id="{6205B6A7-BBFC-CC88-3C0E-878E5343799F}"/>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59" name="任意多边形: 形状 58">
                <a:extLst>
                  <a:ext uri="{FF2B5EF4-FFF2-40B4-BE49-F238E27FC236}">
                    <a16:creationId xmlns:a16="http://schemas.microsoft.com/office/drawing/2014/main" id="{1919136E-A179-A5C3-ACF9-F189701B45C6}"/>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57" name="文本框 56">
              <a:extLst>
                <a:ext uri="{FF2B5EF4-FFF2-40B4-BE49-F238E27FC236}">
                  <a16:creationId xmlns:a16="http://schemas.microsoft.com/office/drawing/2014/main" id="{77F5F7B8-BDA8-25BC-526B-A7544DF6BF65}"/>
                </a:ext>
              </a:extLst>
            </p:cNvPr>
            <p:cNvSpPr txBox="1"/>
            <p:nvPr/>
          </p:nvSpPr>
          <p:spPr>
            <a:xfrm>
              <a:off x="1465545" y="1836298"/>
              <a:ext cx="1832472" cy="617484"/>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08 </a:t>
              </a:r>
              <a:r>
                <a:rPr lang="zh-CN" altLang="en-US" dirty="0">
                  <a:solidFill>
                    <a:schemeClr val="accent1"/>
                  </a:solidFill>
                  <a:latin typeface="Impact" panose="020B0806030902050204" pitchFamily="34" charset="0"/>
                </a:rPr>
                <a:t> </a:t>
              </a:r>
              <a:r>
                <a:rPr lang="zh-CN" altLang="en-US" sz="1600" dirty="0">
                  <a:solidFill>
                    <a:schemeClr val="accent1"/>
                  </a:solidFill>
                  <a:latin typeface="+mj-ea"/>
                  <a:ea typeface="+mj-ea"/>
                </a:rPr>
                <a:t>系统测试结果</a:t>
              </a:r>
              <a:endParaRPr lang="zh-CN" altLang="en-US" sz="3200" dirty="0">
                <a:solidFill>
                  <a:schemeClr val="accent1"/>
                </a:solidFill>
                <a:latin typeface="+mj-ea"/>
                <a:ea typeface="+mj-ea"/>
              </a:endParaRPr>
            </a:p>
          </p:txBody>
        </p:sp>
      </p:grpSp>
    </p:spTree>
    <p:extLst>
      <p:ext uri="{BB962C8B-B14F-4D97-AF65-F5344CB8AC3E}">
        <p14:creationId xmlns:p14="http://schemas.microsoft.com/office/powerpoint/2010/main" val="19049436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标题 46">
            <a:extLst>
              <a:ext uri="{FF2B5EF4-FFF2-40B4-BE49-F238E27FC236}">
                <a16:creationId xmlns:a16="http://schemas.microsoft.com/office/drawing/2014/main" id="{3DCC03EB-A51E-426A-8A03-AB193743DFF6}"/>
              </a:ext>
            </a:extLst>
          </p:cNvPr>
          <p:cNvSpPr>
            <a:spLocks noGrp="1"/>
          </p:cNvSpPr>
          <p:nvPr>
            <p:ph type="title"/>
          </p:nvPr>
        </p:nvSpPr>
        <p:spPr>
          <a:xfrm>
            <a:off x="792481" y="551434"/>
            <a:ext cx="7315200" cy="387798"/>
          </a:xfrm>
        </p:spPr>
        <p:txBody>
          <a:bodyPr>
            <a:spAutoFit/>
          </a:bodyPr>
          <a:lstStyle/>
          <a:p>
            <a:r>
              <a:rPr lang="zh-CN" altLang="en-US" sz="2800" dirty="0">
                <a:solidFill>
                  <a:schemeClr val="accent1"/>
                </a:solidFill>
                <a:latin typeface="+mj-ea"/>
                <a:ea typeface="+mj-ea"/>
                <a:cs typeface="Times New Roman" panose="02020603050405020304" pitchFamily="18" charset="0"/>
              </a:rPr>
              <a:t>情感说话人功能模块设计</a:t>
            </a:r>
            <a:endParaRPr lang="zh-CN" altLang="en-US" dirty="0"/>
          </a:p>
        </p:txBody>
      </p:sp>
      <p:pic>
        <p:nvPicPr>
          <p:cNvPr id="18" name="图片 17">
            <a:extLst>
              <a:ext uri="{FF2B5EF4-FFF2-40B4-BE49-F238E27FC236}">
                <a16:creationId xmlns:a16="http://schemas.microsoft.com/office/drawing/2014/main" id="{57A8E2B9-B5BB-A8B3-23CF-D64FA330C5B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2228" y="1573830"/>
            <a:ext cx="10067543" cy="4151105"/>
          </a:xfrm>
          <a:prstGeom prst="rect">
            <a:avLst/>
          </a:prstGeom>
        </p:spPr>
      </p:pic>
      <p:sp>
        <p:nvSpPr>
          <p:cNvPr id="2" name="文本框 1">
            <a:extLst>
              <a:ext uri="{FF2B5EF4-FFF2-40B4-BE49-F238E27FC236}">
                <a16:creationId xmlns:a16="http://schemas.microsoft.com/office/drawing/2014/main" id="{844A5A1F-6438-9530-20CC-161330599559}"/>
              </a:ext>
            </a:extLst>
          </p:cNvPr>
          <p:cNvSpPr txBox="1"/>
          <p:nvPr/>
        </p:nvSpPr>
        <p:spPr>
          <a:xfrm>
            <a:off x="3351442" y="3649383"/>
            <a:ext cx="580477" cy="308418"/>
          </a:xfrm>
          <a:prstGeom prst="rect">
            <a:avLst/>
          </a:prstGeom>
        </p:spPr>
        <p:txBody>
          <a:bodyPr vert="horz" wrap="square" lIns="0" tIns="45720" rIns="0" bIns="45720">
            <a:spAutoFit/>
          </a:bodyPr>
          <a:lstStyle/>
          <a:p>
            <a:pPr>
              <a:lnSpc>
                <a:spcPct val="130000"/>
              </a:lnSpc>
            </a:pPr>
            <a:r>
              <a:rPr lang="en-US" altLang="zh-CN" sz="1200" dirty="0">
                <a:solidFill>
                  <a:schemeClr val="tx1">
                    <a:lumMod val="50000"/>
                    <a:lumOff val="50000"/>
                  </a:schemeClr>
                </a:solidFill>
                <a:latin typeface="Times New Roman" panose="02020603050405020304" pitchFamily="18" charset="0"/>
                <a:cs typeface="Times New Roman" panose="02020603050405020304" pitchFamily="18" charset="0"/>
              </a:rPr>
              <a:t>Matting</a:t>
            </a:r>
            <a:endParaRPr lang="zh-CN" altLang="en-US" sz="1200" dirty="0">
              <a:solidFill>
                <a:schemeClr val="tx1">
                  <a:lumMod val="50000"/>
                  <a:lumOff val="50000"/>
                </a:scheme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566469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6B40800D-4181-4CFB-99E9-4D733BDCD42D}"/>
              </a:ext>
            </a:extLst>
          </p:cNvPr>
          <p:cNvSpPr>
            <a:spLocks noGrp="1"/>
          </p:cNvSpPr>
          <p:nvPr>
            <p:ph type="title"/>
          </p:nvPr>
        </p:nvSpPr>
        <p:spPr>
          <a:xfrm>
            <a:off x="792481" y="551434"/>
            <a:ext cx="7315200" cy="387798"/>
          </a:xfrm>
        </p:spPr>
        <p:txBody>
          <a:bodyPr>
            <a:spAutoFit/>
          </a:bodyPr>
          <a:lstStyle/>
          <a:p>
            <a:r>
              <a:rPr lang="zh-CN" altLang="en-US" sz="2800" dirty="0">
                <a:solidFill>
                  <a:schemeClr val="accent1"/>
                </a:solidFill>
                <a:latin typeface="+mj-ea"/>
                <a:ea typeface="+mj-ea"/>
              </a:rPr>
              <a:t>情感说话人功能模块实现</a:t>
            </a:r>
            <a:endParaRPr lang="zh-CN" altLang="en-US" dirty="0"/>
          </a:p>
        </p:txBody>
      </p:sp>
      <p:grpSp>
        <p:nvGrpSpPr>
          <p:cNvPr id="5" name="组合 4">
            <a:extLst>
              <a:ext uri="{FF2B5EF4-FFF2-40B4-BE49-F238E27FC236}">
                <a16:creationId xmlns:a16="http://schemas.microsoft.com/office/drawing/2014/main" id="{299D45C2-F4F5-0D60-0B53-BF84B8CFFD2B}"/>
              </a:ext>
            </a:extLst>
          </p:cNvPr>
          <p:cNvGrpSpPr/>
          <p:nvPr/>
        </p:nvGrpSpPr>
        <p:grpSpPr>
          <a:xfrm>
            <a:off x="541580" y="1675480"/>
            <a:ext cx="2437518" cy="3854328"/>
            <a:chOff x="7906883" y="2157064"/>
            <a:chExt cx="543670" cy="3134027"/>
          </a:xfrm>
        </p:grpSpPr>
        <p:sp>
          <p:nvSpPr>
            <p:cNvPr id="6" name="矩形: 圆角 5">
              <a:extLst>
                <a:ext uri="{FF2B5EF4-FFF2-40B4-BE49-F238E27FC236}">
                  <a16:creationId xmlns:a16="http://schemas.microsoft.com/office/drawing/2014/main" id="{1714EE12-1434-2195-3044-8222E4EED366}"/>
                </a:ext>
              </a:extLst>
            </p:cNvPr>
            <p:cNvSpPr/>
            <p:nvPr/>
          </p:nvSpPr>
          <p:spPr>
            <a:xfrm>
              <a:off x="7922334" y="2157064"/>
              <a:ext cx="511872" cy="3134027"/>
            </a:xfrm>
            <a:prstGeom prst="roundRect">
              <a:avLst>
                <a:gd name="adj" fmla="val 2432"/>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lIns="72000" rIns="72000" rtlCol="0" anchor="ctr">
              <a:spAutoFit/>
            </a:bodyPr>
            <a:lstStyle/>
            <a:p>
              <a:pPr algn="ctr"/>
              <a:endParaRPr lang="zh-CN" altLang="en-US"/>
            </a:p>
          </p:txBody>
        </p:sp>
        <p:sp>
          <p:nvSpPr>
            <p:cNvPr id="7" name="文本框 6">
              <a:extLst>
                <a:ext uri="{FF2B5EF4-FFF2-40B4-BE49-F238E27FC236}">
                  <a16:creationId xmlns:a16="http://schemas.microsoft.com/office/drawing/2014/main" id="{C11C20A6-BBB5-9028-DE77-151B5C86F8DE}"/>
                </a:ext>
              </a:extLst>
            </p:cNvPr>
            <p:cNvSpPr txBox="1"/>
            <p:nvPr/>
          </p:nvSpPr>
          <p:spPr>
            <a:xfrm>
              <a:off x="7906883" y="2242761"/>
              <a:ext cx="493460" cy="397907"/>
            </a:xfrm>
            <a:prstGeom prst="roundRect">
              <a:avLst>
                <a:gd name="adj" fmla="val 12394"/>
              </a:avLst>
            </a:prstGeom>
            <a:noFill/>
          </p:spPr>
          <p:txBody>
            <a:bodyPr wrap="square" lIns="72000" rIns="72000" rtlCol="0" anchor="ctr" anchorCtr="0">
              <a:spAutoFit/>
            </a:bodyPr>
            <a:lstStyle/>
            <a:p>
              <a:pPr algn="ctr"/>
              <a:r>
                <a:rPr lang="zh-CN" altLang="en-US" b="1" dirty="0">
                  <a:solidFill>
                    <a:schemeClr val="accent1"/>
                  </a:solidFill>
                  <a:latin typeface="+mj-ea"/>
                  <a:ea typeface="+mj-ea"/>
                </a:rPr>
                <a:t>子功能模块分类</a:t>
              </a:r>
            </a:p>
          </p:txBody>
        </p:sp>
        <p:cxnSp>
          <p:nvCxnSpPr>
            <p:cNvPr id="8" name="直接连接符 7">
              <a:extLst>
                <a:ext uri="{FF2B5EF4-FFF2-40B4-BE49-F238E27FC236}">
                  <a16:creationId xmlns:a16="http://schemas.microsoft.com/office/drawing/2014/main" id="{9666537B-8891-BE55-0A34-0FA4A6F35CE5}"/>
                </a:ext>
              </a:extLst>
            </p:cNvPr>
            <p:cNvCxnSpPr>
              <a:cxnSpLocks/>
            </p:cNvCxnSpPr>
            <p:nvPr/>
          </p:nvCxnSpPr>
          <p:spPr>
            <a:xfrm>
              <a:off x="7940979" y="2677987"/>
              <a:ext cx="459364" cy="0"/>
            </a:xfrm>
            <a:prstGeom prst="line">
              <a:avLst/>
            </a:prstGeom>
            <a:ln w="38100" cap="rnd"/>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341D82B-23E7-3E6F-04DC-3C262D3C3AD4}"/>
                </a:ext>
              </a:extLst>
            </p:cNvPr>
            <p:cNvSpPr txBox="1"/>
            <p:nvPr/>
          </p:nvSpPr>
          <p:spPr>
            <a:xfrm>
              <a:off x="7942094" y="2936668"/>
              <a:ext cx="508459" cy="1912604"/>
            </a:xfrm>
            <a:prstGeom prst="rect">
              <a:avLst/>
            </a:prstGeom>
            <a:noFill/>
          </p:spPr>
          <p:txBody>
            <a:bodyPr wrap="square" lIns="72000" rIns="72000" rtlCol="0">
              <a:spAutoFit/>
            </a:bodyPr>
            <a:lstStyle/>
            <a:p>
              <a:pPr>
                <a:lnSpc>
                  <a:spcPct val="130000"/>
                </a:lnSpc>
                <a:spcBef>
                  <a:spcPts val="600"/>
                </a:spcBef>
              </a:pPr>
              <a:r>
                <a:rPr lang="en-US" altLang="zh-CN" sz="1600" b="1" dirty="0">
                  <a:solidFill>
                    <a:schemeClr val="tx1">
                      <a:lumMod val="75000"/>
                      <a:lumOff val="25000"/>
                    </a:schemeClr>
                  </a:solidFill>
                  <a:latin typeface="宋体" panose="02010600030101010101" pitchFamily="2" charset="-122"/>
                  <a:ea typeface="宋体" panose="02010600030101010101" pitchFamily="2" charset="-122"/>
                </a:rPr>
                <a:t>1.ASR</a:t>
              </a:r>
              <a:r>
                <a:rPr lang="zh-CN" altLang="en-US" sz="1600" b="1" dirty="0">
                  <a:solidFill>
                    <a:schemeClr val="tx1">
                      <a:lumMod val="75000"/>
                      <a:lumOff val="25000"/>
                    </a:schemeClr>
                  </a:solidFill>
                  <a:latin typeface="宋体" panose="02010600030101010101" pitchFamily="2" charset="-122"/>
                  <a:ea typeface="宋体" panose="02010600030101010101" pitchFamily="2" charset="-122"/>
                </a:rPr>
                <a:t>模块</a:t>
              </a:r>
              <a:endParaRPr lang="en-US" altLang="zh-CN" sz="1600" b="1" dirty="0">
                <a:solidFill>
                  <a:schemeClr val="tx1">
                    <a:lumMod val="75000"/>
                    <a:lumOff val="25000"/>
                  </a:schemeClr>
                </a:solidFill>
                <a:latin typeface="宋体" panose="02010600030101010101" pitchFamily="2" charset="-122"/>
                <a:ea typeface="宋体" panose="02010600030101010101" pitchFamily="2" charset="-122"/>
              </a:endParaRPr>
            </a:p>
            <a:p>
              <a:pPr>
                <a:lnSpc>
                  <a:spcPct val="130000"/>
                </a:lnSpc>
                <a:spcBef>
                  <a:spcPts val="600"/>
                </a:spcBef>
              </a:pPr>
              <a:r>
                <a:rPr lang="en-US" altLang="zh-CN" sz="1600" b="1" dirty="0">
                  <a:solidFill>
                    <a:schemeClr val="tx1">
                      <a:lumMod val="75000"/>
                      <a:lumOff val="25000"/>
                    </a:schemeClr>
                  </a:solidFill>
                  <a:latin typeface="宋体" panose="02010600030101010101" pitchFamily="2" charset="-122"/>
                  <a:ea typeface="宋体" panose="02010600030101010101" pitchFamily="2" charset="-122"/>
                </a:rPr>
                <a:t>2.TTS</a:t>
              </a:r>
              <a:r>
                <a:rPr lang="zh-CN" altLang="en-US" sz="1600" b="1" dirty="0">
                  <a:solidFill>
                    <a:schemeClr val="tx1">
                      <a:lumMod val="75000"/>
                      <a:lumOff val="25000"/>
                    </a:schemeClr>
                  </a:solidFill>
                  <a:latin typeface="宋体" panose="02010600030101010101" pitchFamily="2" charset="-122"/>
                  <a:ea typeface="宋体" panose="02010600030101010101" pitchFamily="2" charset="-122"/>
                </a:rPr>
                <a:t>模块</a:t>
              </a:r>
              <a:endParaRPr lang="en-US" altLang="zh-CN" sz="1600" b="1" dirty="0">
                <a:solidFill>
                  <a:schemeClr val="tx1">
                    <a:lumMod val="75000"/>
                    <a:lumOff val="25000"/>
                  </a:schemeClr>
                </a:solidFill>
                <a:latin typeface="宋体" panose="02010600030101010101" pitchFamily="2" charset="-122"/>
                <a:ea typeface="宋体" panose="02010600030101010101" pitchFamily="2" charset="-122"/>
              </a:endParaRPr>
            </a:p>
            <a:p>
              <a:pPr>
                <a:lnSpc>
                  <a:spcPct val="130000"/>
                </a:lnSpc>
                <a:spcBef>
                  <a:spcPts val="600"/>
                </a:spcBef>
              </a:pPr>
              <a:r>
                <a:rPr lang="en-US" altLang="zh-CN" sz="1600" b="1" dirty="0">
                  <a:solidFill>
                    <a:schemeClr val="tx1">
                      <a:lumMod val="75000"/>
                      <a:lumOff val="25000"/>
                    </a:schemeClr>
                  </a:solidFill>
                  <a:latin typeface="宋体" panose="02010600030101010101" pitchFamily="2" charset="-122"/>
                  <a:ea typeface="宋体" panose="02010600030101010101" pitchFamily="2" charset="-122"/>
                </a:rPr>
                <a:t>3.LLM</a:t>
              </a:r>
              <a:r>
                <a:rPr lang="zh-CN" altLang="en-US" sz="1600" b="1" dirty="0">
                  <a:solidFill>
                    <a:schemeClr val="tx1">
                      <a:lumMod val="75000"/>
                      <a:lumOff val="25000"/>
                    </a:schemeClr>
                  </a:solidFill>
                  <a:latin typeface="宋体" panose="02010600030101010101" pitchFamily="2" charset="-122"/>
                  <a:ea typeface="宋体" panose="02010600030101010101" pitchFamily="2" charset="-122"/>
                </a:rPr>
                <a:t>模块</a:t>
              </a:r>
              <a:endParaRPr lang="en-US" altLang="zh-CN" sz="1600" b="1" dirty="0">
                <a:solidFill>
                  <a:schemeClr val="tx1">
                    <a:lumMod val="75000"/>
                    <a:lumOff val="25000"/>
                  </a:schemeClr>
                </a:solidFill>
                <a:latin typeface="宋体" panose="02010600030101010101" pitchFamily="2" charset="-122"/>
                <a:ea typeface="宋体" panose="02010600030101010101" pitchFamily="2" charset="-122"/>
              </a:endParaRPr>
            </a:p>
            <a:p>
              <a:pPr>
                <a:lnSpc>
                  <a:spcPct val="130000"/>
                </a:lnSpc>
                <a:spcBef>
                  <a:spcPts val="600"/>
                </a:spcBef>
              </a:pPr>
              <a:r>
                <a:rPr lang="en-US" altLang="zh-CN" sz="1600" b="1" dirty="0">
                  <a:solidFill>
                    <a:schemeClr val="tx1">
                      <a:lumMod val="75000"/>
                      <a:lumOff val="25000"/>
                    </a:schemeClr>
                  </a:solidFill>
                  <a:latin typeface="宋体" panose="02010600030101010101" pitchFamily="2" charset="-122"/>
                  <a:ea typeface="宋体" panose="02010600030101010101" pitchFamily="2" charset="-122"/>
                </a:rPr>
                <a:t>4.Matting</a:t>
              </a:r>
              <a:r>
                <a:rPr lang="zh-CN" altLang="en-US" sz="1600" b="1" dirty="0">
                  <a:solidFill>
                    <a:schemeClr val="tx1">
                      <a:lumMod val="75000"/>
                      <a:lumOff val="25000"/>
                    </a:schemeClr>
                  </a:solidFill>
                  <a:latin typeface="宋体" panose="02010600030101010101" pitchFamily="2" charset="-122"/>
                  <a:ea typeface="宋体" panose="02010600030101010101" pitchFamily="2" charset="-122"/>
                </a:rPr>
                <a:t>模块</a:t>
              </a:r>
              <a:endParaRPr lang="en-US" altLang="zh-CN" sz="1600" b="1" dirty="0">
                <a:solidFill>
                  <a:schemeClr val="tx1">
                    <a:lumMod val="75000"/>
                    <a:lumOff val="25000"/>
                  </a:schemeClr>
                </a:solidFill>
                <a:latin typeface="宋体" panose="02010600030101010101" pitchFamily="2" charset="-122"/>
                <a:ea typeface="宋体" panose="02010600030101010101" pitchFamily="2" charset="-122"/>
              </a:endParaRPr>
            </a:p>
            <a:p>
              <a:pPr>
                <a:lnSpc>
                  <a:spcPct val="130000"/>
                </a:lnSpc>
                <a:spcBef>
                  <a:spcPts val="600"/>
                </a:spcBef>
              </a:pPr>
              <a:r>
                <a:rPr lang="en-US" altLang="zh-CN" sz="1600" b="1" dirty="0">
                  <a:solidFill>
                    <a:schemeClr val="tx1">
                      <a:lumMod val="75000"/>
                      <a:lumOff val="25000"/>
                    </a:schemeClr>
                  </a:solidFill>
                  <a:latin typeface="宋体" panose="02010600030101010101" pitchFamily="2" charset="-122"/>
                  <a:ea typeface="宋体" panose="02010600030101010101" pitchFamily="2" charset="-122"/>
                </a:rPr>
                <a:t>5.</a:t>
              </a:r>
              <a:r>
                <a:rPr lang="zh-CN" altLang="en-US" sz="1600" b="1" dirty="0">
                  <a:solidFill>
                    <a:schemeClr val="tx1">
                      <a:lumMod val="75000"/>
                      <a:lumOff val="25000"/>
                    </a:schemeClr>
                  </a:solidFill>
                  <a:latin typeface="宋体" panose="02010600030101010101" pitchFamily="2" charset="-122"/>
                  <a:ea typeface="宋体" panose="02010600030101010101" pitchFamily="2" charset="-122"/>
                </a:rPr>
                <a:t>超分模块</a:t>
              </a:r>
              <a:endParaRPr lang="en-US" altLang="zh-CN" sz="1600" b="1" dirty="0">
                <a:solidFill>
                  <a:schemeClr val="tx1">
                    <a:lumMod val="75000"/>
                    <a:lumOff val="25000"/>
                  </a:schemeClr>
                </a:solidFill>
                <a:latin typeface="宋体" panose="02010600030101010101" pitchFamily="2" charset="-122"/>
                <a:ea typeface="宋体" panose="02010600030101010101" pitchFamily="2" charset="-122"/>
              </a:endParaRPr>
            </a:p>
            <a:p>
              <a:pPr>
                <a:lnSpc>
                  <a:spcPct val="130000"/>
                </a:lnSpc>
                <a:spcBef>
                  <a:spcPts val="600"/>
                </a:spcBef>
              </a:pPr>
              <a:r>
                <a:rPr lang="en-US" altLang="zh-CN" sz="1600" b="1" dirty="0">
                  <a:solidFill>
                    <a:schemeClr val="tx1">
                      <a:lumMod val="75000"/>
                      <a:lumOff val="25000"/>
                    </a:schemeClr>
                  </a:solidFill>
                  <a:latin typeface="宋体" panose="02010600030101010101" pitchFamily="2" charset="-122"/>
                  <a:ea typeface="宋体" panose="02010600030101010101" pitchFamily="2" charset="-122"/>
                </a:rPr>
                <a:t>6.</a:t>
              </a:r>
              <a:r>
                <a:rPr lang="zh-CN" altLang="en-US" sz="1600" b="1" dirty="0">
                  <a:solidFill>
                    <a:schemeClr val="tx1">
                      <a:lumMod val="75000"/>
                      <a:lumOff val="25000"/>
                    </a:schemeClr>
                  </a:solidFill>
                  <a:latin typeface="宋体" panose="02010600030101010101" pitchFamily="2" charset="-122"/>
                  <a:ea typeface="宋体" panose="02010600030101010101" pitchFamily="2" charset="-122"/>
                </a:rPr>
                <a:t>情感对话虚拟人模块</a:t>
              </a:r>
            </a:p>
          </p:txBody>
        </p:sp>
      </p:grpSp>
      <p:grpSp>
        <p:nvGrpSpPr>
          <p:cNvPr id="14" name="组合 13">
            <a:extLst>
              <a:ext uri="{FF2B5EF4-FFF2-40B4-BE49-F238E27FC236}">
                <a16:creationId xmlns:a16="http://schemas.microsoft.com/office/drawing/2014/main" id="{C52F8E30-9C36-3185-A3DF-C5D6646617C0}"/>
              </a:ext>
            </a:extLst>
          </p:cNvPr>
          <p:cNvGrpSpPr/>
          <p:nvPr/>
        </p:nvGrpSpPr>
        <p:grpSpPr>
          <a:xfrm>
            <a:off x="5613426" y="1780873"/>
            <a:ext cx="5396193" cy="400525"/>
            <a:chOff x="3868494" y="2871352"/>
            <a:chExt cx="5448226" cy="731292"/>
          </a:xfrm>
        </p:grpSpPr>
        <p:sp>
          <p:nvSpPr>
            <p:cNvPr id="13" name="矩形: 圆角 12">
              <a:extLst>
                <a:ext uri="{FF2B5EF4-FFF2-40B4-BE49-F238E27FC236}">
                  <a16:creationId xmlns:a16="http://schemas.microsoft.com/office/drawing/2014/main" id="{DEFAB28B-04B7-4570-7E38-01898C5602BB}"/>
                </a:ext>
              </a:extLst>
            </p:cNvPr>
            <p:cNvSpPr/>
            <p:nvPr/>
          </p:nvSpPr>
          <p:spPr>
            <a:xfrm>
              <a:off x="3868494" y="2894589"/>
              <a:ext cx="5448226" cy="708055"/>
            </a:xfrm>
            <a:prstGeom prst="roundRect">
              <a:avLst>
                <a:gd name="adj" fmla="val 0"/>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lIns="72000" rIns="72000" rtlCol="0" anchor="ctr">
              <a:spAutoFit/>
            </a:bodyPr>
            <a:lstStyle/>
            <a:p>
              <a:pPr algn="ctr"/>
              <a:endParaRPr lang="zh-CN" altLang="en-US"/>
            </a:p>
          </p:txBody>
        </p:sp>
        <p:sp>
          <p:nvSpPr>
            <p:cNvPr id="12" name="文本框 11">
              <a:extLst>
                <a:ext uri="{FF2B5EF4-FFF2-40B4-BE49-F238E27FC236}">
                  <a16:creationId xmlns:a16="http://schemas.microsoft.com/office/drawing/2014/main" id="{AADAF995-4B70-8A72-1A38-DABD36AE2755}"/>
                </a:ext>
              </a:extLst>
            </p:cNvPr>
            <p:cNvSpPr txBox="1"/>
            <p:nvPr/>
          </p:nvSpPr>
          <p:spPr>
            <a:xfrm>
              <a:off x="4017964" y="2871352"/>
              <a:ext cx="5004117" cy="367025"/>
            </a:xfrm>
            <a:prstGeom prst="rect">
              <a:avLst/>
            </a:prstGeom>
            <a:noFill/>
          </p:spPr>
          <p:txBody>
            <a:bodyPr wrap="square" lIns="0" rIns="0" rtlCol="0">
              <a:spAutoFit/>
            </a:bodyPr>
            <a:lstStyle/>
            <a:p>
              <a:pPr>
                <a:lnSpc>
                  <a:spcPct val="130000"/>
                </a:lnSpc>
              </a:pPr>
              <a:r>
                <a:rPr lang="en-US" altLang="zh-CN" sz="1600" dirty="0">
                  <a:latin typeface="宋体" panose="02010600030101010101" pitchFamily="2" charset="-122"/>
                  <a:ea typeface="宋体" panose="02010600030101010101" pitchFamily="2" charset="-122"/>
                </a:rPr>
                <a:t>ASR</a:t>
              </a:r>
              <a:r>
                <a:rPr lang="zh-CN" altLang="en-US" sz="1600" dirty="0">
                  <a:latin typeface="宋体" panose="02010600030101010101" pitchFamily="2" charset="-122"/>
                  <a:ea typeface="宋体" panose="02010600030101010101" pitchFamily="2" charset="-122"/>
                </a:rPr>
                <a:t>模块采用的</a:t>
              </a:r>
              <a:r>
                <a:rPr lang="en-US" altLang="zh-CN" sz="1600" dirty="0" err="1">
                  <a:latin typeface="宋体" panose="02010600030101010101" pitchFamily="2" charset="-122"/>
                  <a:ea typeface="宋体" panose="02010600030101010101" pitchFamily="2" charset="-122"/>
                </a:rPr>
                <a:t>ModelScope-FunASR</a:t>
              </a:r>
              <a:r>
                <a:rPr lang="zh-CN" altLang="en-US" sz="1600" dirty="0">
                  <a:latin typeface="宋体" panose="02010600030101010101" pitchFamily="2" charset="-122"/>
                  <a:ea typeface="宋体" panose="02010600030101010101" pitchFamily="2" charset="-122"/>
                </a:rPr>
                <a:t>的</a:t>
              </a:r>
              <a:r>
                <a:rPr lang="en-US" altLang="zh-CN" sz="1600" dirty="0">
                  <a:latin typeface="宋体" panose="02010600030101010101" pitchFamily="2" charset="-122"/>
                  <a:ea typeface="宋体" panose="02010600030101010101" pitchFamily="2" charset="-122"/>
                </a:rPr>
                <a:t>Paraformer</a:t>
              </a:r>
              <a:r>
                <a:rPr lang="zh-CN" altLang="en-US" sz="1600" dirty="0">
                  <a:latin typeface="宋体" panose="02010600030101010101" pitchFamily="2" charset="-122"/>
                  <a:ea typeface="宋体" panose="02010600030101010101" pitchFamily="2" charset="-122"/>
                </a:rPr>
                <a:t>模型</a:t>
              </a:r>
              <a:endParaRPr lang="en-US" altLang="zh-CN" sz="1600" dirty="0">
                <a:latin typeface="宋体" panose="02010600030101010101" pitchFamily="2" charset="-122"/>
                <a:ea typeface="宋体" panose="02010600030101010101" pitchFamily="2" charset="-122"/>
              </a:endParaRPr>
            </a:p>
          </p:txBody>
        </p:sp>
      </p:grpSp>
      <p:grpSp>
        <p:nvGrpSpPr>
          <p:cNvPr id="18" name="组合 17">
            <a:extLst>
              <a:ext uri="{FF2B5EF4-FFF2-40B4-BE49-F238E27FC236}">
                <a16:creationId xmlns:a16="http://schemas.microsoft.com/office/drawing/2014/main" id="{FBADE86F-52E8-AB5A-D331-0EF85D262358}"/>
              </a:ext>
            </a:extLst>
          </p:cNvPr>
          <p:cNvGrpSpPr/>
          <p:nvPr/>
        </p:nvGrpSpPr>
        <p:grpSpPr>
          <a:xfrm>
            <a:off x="5605307" y="2401638"/>
            <a:ext cx="5396193" cy="400525"/>
            <a:chOff x="3868494" y="2871352"/>
            <a:chExt cx="5448226" cy="731292"/>
          </a:xfrm>
        </p:grpSpPr>
        <p:sp>
          <p:nvSpPr>
            <p:cNvPr id="19" name="矩形: 圆角 18">
              <a:extLst>
                <a:ext uri="{FF2B5EF4-FFF2-40B4-BE49-F238E27FC236}">
                  <a16:creationId xmlns:a16="http://schemas.microsoft.com/office/drawing/2014/main" id="{5772B4F6-0744-8F0D-335F-70058444462D}"/>
                </a:ext>
              </a:extLst>
            </p:cNvPr>
            <p:cNvSpPr/>
            <p:nvPr/>
          </p:nvSpPr>
          <p:spPr>
            <a:xfrm>
              <a:off x="3868494" y="2894589"/>
              <a:ext cx="5448226" cy="708055"/>
            </a:xfrm>
            <a:prstGeom prst="roundRect">
              <a:avLst>
                <a:gd name="adj" fmla="val 0"/>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lIns="72000" rIns="72000" rtlCol="0" anchor="ctr">
              <a:spAutoFit/>
            </a:bodyPr>
            <a:lstStyle/>
            <a:p>
              <a:pPr algn="ctr"/>
              <a:endParaRPr lang="zh-CN" altLang="en-US"/>
            </a:p>
          </p:txBody>
        </p:sp>
        <p:sp>
          <p:nvSpPr>
            <p:cNvPr id="20" name="文本框 19">
              <a:extLst>
                <a:ext uri="{FF2B5EF4-FFF2-40B4-BE49-F238E27FC236}">
                  <a16:creationId xmlns:a16="http://schemas.microsoft.com/office/drawing/2014/main" id="{9BD3188F-07A5-EC8D-3F60-F484E0284DFA}"/>
                </a:ext>
              </a:extLst>
            </p:cNvPr>
            <p:cNvSpPr txBox="1"/>
            <p:nvPr/>
          </p:nvSpPr>
          <p:spPr>
            <a:xfrm>
              <a:off x="4017964" y="2871352"/>
              <a:ext cx="5004117" cy="670125"/>
            </a:xfrm>
            <a:prstGeom prst="rect">
              <a:avLst/>
            </a:prstGeom>
            <a:noFill/>
          </p:spPr>
          <p:txBody>
            <a:bodyPr wrap="square" lIns="0" rIns="0" rtlCol="0">
              <a:spAutoFit/>
            </a:bodyPr>
            <a:lstStyle/>
            <a:p>
              <a:pPr>
                <a:lnSpc>
                  <a:spcPct val="130000"/>
                </a:lnSpc>
              </a:pPr>
              <a:r>
                <a:rPr lang="en-US" altLang="zh-CN" sz="1600" dirty="0">
                  <a:latin typeface="宋体" panose="02010600030101010101" pitchFamily="2" charset="-122"/>
                  <a:ea typeface="宋体" panose="02010600030101010101" pitchFamily="2" charset="-122"/>
                </a:rPr>
                <a:t>TTS</a:t>
              </a:r>
              <a:r>
                <a:rPr lang="zh-CN" altLang="en-US" sz="1600" dirty="0">
                  <a:latin typeface="宋体" panose="02010600030101010101" pitchFamily="2" charset="-122"/>
                  <a:ea typeface="宋体" panose="02010600030101010101" pitchFamily="2" charset="-122"/>
                </a:rPr>
                <a:t>模块采用的</a:t>
              </a:r>
              <a:r>
                <a:rPr lang="en-US" altLang="zh-CN" sz="1600" dirty="0">
                  <a:latin typeface="宋体" panose="02010600030101010101" pitchFamily="2" charset="-122"/>
                  <a:ea typeface="宋体" panose="02010600030101010101" pitchFamily="2" charset="-122"/>
                </a:rPr>
                <a:t>GPT-SOVITS</a:t>
              </a:r>
              <a:r>
                <a:rPr lang="zh-CN" altLang="en-US" sz="1600" dirty="0">
                  <a:latin typeface="宋体" panose="02010600030101010101" pitchFamily="2" charset="-122"/>
                  <a:ea typeface="宋体" panose="02010600030101010101" pitchFamily="2" charset="-122"/>
                </a:rPr>
                <a:t>项目</a:t>
              </a:r>
              <a:endParaRPr lang="en-US" altLang="zh-CN" sz="1600" dirty="0">
                <a:latin typeface="宋体" panose="02010600030101010101" pitchFamily="2" charset="-122"/>
                <a:ea typeface="宋体" panose="02010600030101010101" pitchFamily="2" charset="-122"/>
              </a:endParaRPr>
            </a:p>
          </p:txBody>
        </p:sp>
      </p:grpSp>
      <p:grpSp>
        <p:nvGrpSpPr>
          <p:cNvPr id="21" name="组合 20">
            <a:extLst>
              <a:ext uri="{FF2B5EF4-FFF2-40B4-BE49-F238E27FC236}">
                <a16:creationId xmlns:a16="http://schemas.microsoft.com/office/drawing/2014/main" id="{49A9A2DC-B9D6-6692-A7A7-D8B4C4C6637A}"/>
              </a:ext>
            </a:extLst>
          </p:cNvPr>
          <p:cNvGrpSpPr/>
          <p:nvPr/>
        </p:nvGrpSpPr>
        <p:grpSpPr>
          <a:xfrm>
            <a:off x="5605306" y="3066131"/>
            <a:ext cx="5396193" cy="400525"/>
            <a:chOff x="3868494" y="2871352"/>
            <a:chExt cx="5448226" cy="731292"/>
          </a:xfrm>
        </p:grpSpPr>
        <p:sp>
          <p:nvSpPr>
            <p:cNvPr id="22" name="矩形: 圆角 21">
              <a:extLst>
                <a:ext uri="{FF2B5EF4-FFF2-40B4-BE49-F238E27FC236}">
                  <a16:creationId xmlns:a16="http://schemas.microsoft.com/office/drawing/2014/main" id="{0793E311-BC85-1902-9D08-CE38722A61E1}"/>
                </a:ext>
              </a:extLst>
            </p:cNvPr>
            <p:cNvSpPr/>
            <p:nvPr/>
          </p:nvSpPr>
          <p:spPr>
            <a:xfrm>
              <a:off x="3868494" y="2894589"/>
              <a:ext cx="5448226" cy="708055"/>
            </a:xfrm>
            <a:prstGeom prst="roundRect">
              <a:avLst>
                <a:gd name="adj" fmla="val 0"/>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lIns="72000" rIns="72000" rtlCol="0" anchor="ctr">
              <a:spAutoFit/>
            </a:bodyPr>
            <a:lstStyle/>
            <a:p>
              <a:pPr algn="ctr"/>
              <a:endParaRPr lang="zh-CN" altLang="en-US"/>
            </a:p>
          </p:txBody>
        </p:sp>
        <p:sp>
          <p:nvSpPr>
            <p:cNvPr id="23" name="文本框 22">
              <a:extLst>
                <a:ext uri="{FF2B5EF4-FFF2-40B4-BE49-F238E27FC236}">
                  <a16:creationId xmlns:a16="http://schemas.microsoft.com/office/drawing/2014/main" id="{12A90935-0903-6961-E4B9-285D5353A36E}"/>
                </a:ext>
              </a:extLst>
            </p:cNvPr>
            <p:cNvSpPr txBox="1"/>
            <p:nvPr/>
          </p:nvSpPr>
          <p:spPr>
            <a:xfrm>
              <a:off x="4017964" y="2871352"/>
              <a:ext cx="5004117" cy="670125"/>
            </a:xfrm>
            <a:prstGeom prst="rect">
              <a:avLst/>
            </a:prstGeom>
            <a:noFill/>
          </p:spPr>
          <p:txBody>
            <a:bodyPr wrap="square" lIns="0" rIns="0" rtlCol="0">
              <a:spAutoFit/>
            </a:bodyPr>
            <a:lstStyle/>
            <a:p>
              <a:pPr>
                <a:lnSpc>
                  <a:spcPct val="130000"/>
                </a:lnSpc>
              </a:pPr>
              <a:r>
                <a:rPr lang="en-US" altLang="zh-CN" sz="1600" dirty="0">
                  <a:latin typeface="宋体" panose="02010600030101010101" pitchFamily="2" charset="-122"/>
                  <a:ea typeface="宋体" panose="02010600030101010101" pitchFamily="2" charset="-122"/>
                </a:rPr>
                <a:t>LLM</a:t>
              </a:r>
              <a:r>
                <a:rPr lang="zh-CN" altLang="en-US" sz="1600" dirty="0">
                  <a:latin typeface="宋体" panose="02010600030101010101" pitchFamily="2" charset="-122"/>
                  <a:ea typeface="宋体" panose="02010600030101010101" pitchFamily="2" charset="-122"/>
                </a:rPr>
                <a:t>模块采用的</a:t>
              </a:r>
              <a:r>
                <a:rPr lang="en-US" altLang="zh-CN" sz="1600" dirty="0">
                  <a:latin typeface="宋体" panose="02010600030101010101" pitchFamily="2" charset="-122"/>
                  <a:ea typeface="宋体" panose="02010600030101010101" pitchFamily="2" charset="-122"/>
                </a:rPr>
                <a:t>ChatGLM2-6B</a:t>
              </a:r>
              <a:r>
                <a:rPr lang="zh-CN" altLang="en-US" sz="1600" dirty="0">
                  <a:latin typeface="宋体" panose="02010600030101010101" pitchFamily="2" charset="-122"/>
                  <a:ea typeface="宋体" panose="02010600030101010101" pitchFamily="2" charset="-122"/>
                </a:rPr>
                <a:t>模型</a:t>
              </a:r>
              <a:endParaRPr lang="en-US" altLang="zh-CN" sz="1600" dirty="0">
                <a:latin typeface="宋体" panose="02010600030101010101" pitchFamily="2" charset="-122"/>
                <a:ea typeface="宋体" panose="02010600030101010101" pitchFamily="2" charset="-122"/>
              </a:endParaRPr>
            </a:p>
          </p:txBody>
        </p:sp>
      </p:grpSp>
      <p:grpSp>
        <p:nvGrpSpPr>
          <p:cNvPr id="24" name="组合 23">
            <a:extLst>
              <a:ext uri="{FF2B5EF4-FFF2-40B4-BE49-F238E27FC236}">
                <a16:creationId xmlns:a16="http://schemas.microsoft.com/office/drawing/2014/main" id="{C248CBD3-A46F-5201-58F5-3271B3E76128}"/>
              </a:ext>
            </a:extLst>
          </p:cNvPr>
          <p:cNvGrpSpPr/>
          <p:nvPr/>
        </p:nvGrpSpPr>
        <p:grpSpPr>
          <a:xfrm>
            <a:off x="5605305" y="3743351"/>
            <a:ext cx="5396193" cy="400525"/>
            <a:chOff x="3868494" y="2871352"/>
            <a:chExt cx="5448226" cy="731292"/>
          </a:xfrm>
        </p:grpSpPr>
        <p:sp>
          <p:nvSpPr>
            <p:cNvPr id="25" name="矩形: 圆角 24">
              <a:extLst>
                <a:ext uri="{FF2B5EF4-FFF2-40B4-BE49-F238E27FC236}">
                  <a16:creationId xmlns:a16="http://schemas.microsoft.com/office/drawing/2014/main" id="{1D869AEA-E726-2B1B-398C-4C7913DE8E6E}"/>
                </a:ext>
              </a:extLst>
            </p:cNvPr>
            <p:cNvSpPr/>
            <p:nvPr/>
          </p:nvSpPr>
          <p:spPr>
            <a:xfrm>
              <a:off x="3868494" y="2894589"/>
              <a:ext cx="5448226" cy="708055"/>
            </a:xfrm>
            <a:prstGeom prst="roundRect">
              <a:avLst>
                <a:gd name="adj" fmla="val 0"/>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lIns="72000" rIns="72000" rtlCol="0" anchor="ctr">
              <a:spAutoFit/>
            </a:bodyPr>
            <a:lstStyle/>
            <a:p>
              <a:pPr algn="ctr"/>
              <a:endParaRPr lang="zh-CN" altLang="en-US"/>
            </a:p>
          </p:txBody>
        </p:sp>
        <p:sp>
          <p:nvSpPr>
            <p:cNvPr id="26" name="文本框 25">
              <a:extLst>
                <a:ext uri="{FF2B5EF4-FFF2-40B4-BE49-F238E27FC236}">
                  <a16:creationId xmlns:a16="http://schemas.microsoft.com/office/drawing/2014/main" id="{581E4FF9-7C00-8FB4-A3AD-040FC9605BC4}"/>
                </a:ext>
              </a:extLst>
            </p:cNvPr>
            <p:cNvSpPr txBox="1"/>
            <p:nvPr/>
          </p:nvSpPr>
          <p:spPr>
            <a:xfrm>
              <a:off x="4017964" y="2871352"/>
              <a:ext cx="5004117" cy="670125"/>
            </a:xfrm>
            <a:prstGeom prst="rect">
              <a:avLst/>
            </a:prstGeom>
            <a:noFill/>
          </p:spPr>
          <p:txBody>
            <a:bodyPr wrap="square" lIns="0" rIns="0" rtlCol="0">
              <a:spAutoFit/>
            </a:bodyPr>
            <a:lstStyle/>
            <a:p>
              <a:pPr>
                <a:lnSpc>
                  <a:spcPct val="130000"/>
                </a:lnSpc>
              </a:pPr>
              <a:r>
                <a:rPr lang="en-US" altLang="zh-CN" sz="1600" dirty="0">
                  <a:solidFill>
                    <a:schemeClr val="tx1">
                      <a:lumMod val="75000"/>
                      <a:lumOff val="25000"/>
                    </a:schemeClr>
                  </a:solidFill>
                  <a:latin typeface="宋体" panose="02010600030101010101" pitchFamily="2" charset="-122"/>
                  <a:ea typeface="宋体" panose="02010600030101010101" pitchFamily="2" charset="-122"/>
                </a:rPr>
                <a:t>Matting </a:t>
              </a:r>
              <a:r>
                <a:rPr lang="zh-CN" altLang="en-US" sz="1600" dirty="0">
                  <a:latin typeface="宋体" panose="02010600030101010101" pitchFamily="2" charset="-122"/>
                  <a:ea typeface="宋体" panose="02010600030101010101" pitchFamily="2" charset="-122"/>
                </a:rPr>
                <a:t>模块采用的</a:t>
              </a:r>
              <a:r>
                <a:rPr lang="en-US" altLang="zh-CN" sz="1600" dirty="0">
                  <a:latin typeface="宋体" panose="02010600030101010101" pitchFamily="2" charset="-122"/>
                  <a:ea typeface="宋体" panose="02010600030101010101" pitchFamily="2" charset="-122"/>
                </a:rPr>
                <a:t>MODNET</a:t>
              </a:r>
              <a:r>
                <a:rPr lang="zh-CN" altLang="en-US" sz="1600" dirty="0">
                  <a:latin typeface="宋体" panose="02010600030101010101" pitchFamily="2" charset="-122"/>
                  <a:ea typeface="宋体" panose="02010600030101010101" pitchFamily="2" charset="-122"/>
                </a:rPr>
                <a:t>模型</a:t>
              </a:r>
              <a:r>
                <a:rPr lang="en-US" altLang="zh-CN" sz="1600" dirty="0">
                  <a:latin typeface="宋体" panose="02010600030101010101" pitchFamily="2" charset="-122"/>
                  <a:ea typeface="宋体" panose="02010600030101010101" pitchFamily="2" charset="-122"/>
                </a:rPr>
                <a:t> </a:t>
              </a:r>
            </a:p>
          </p:txBody>
        </p:sp>
      </p:grpSp>
      <p:grpSp>
        <p:nvGrpSpPr>
          <p:cNvPr id="27" name="组合 26">
            <a:extLst>
              <a:ext uri="{FF2B5EF4-FFF2-40B4-BE49-F238E27FC236}">
                <a16:creationId xmlns:a16="http://schemas.microsoft.com/office/drawing/2014/main" id="{F8C94F2B-A9B0-2585-CB5A-07029FE5CA67}"/>
              </a:ext>
            </a:extLst>
          </p:cNvPr>
          <p:cNvGrpSpPr/>
          <p:nvPr/>
        </p:nvGrpSpPr>
        <p:grpSpPr>
          <a:xfrm>
            <a:off x="5605304" y="4411146"/>
            <a:ext cx="5396193" cy="400525"/>
            <a:chOff x="3868494" y="2871352"/>
            <a:chExt cx="5448226" cy="731292"/>
          </a:xfrm>
        </p:grpSpPr>
        <p:sp>
          <p:nvSpPr>
            <p:cNvPr id="28" name="矩形: 圆角 27">
              <a:extLst>
                <a:ext uri="{FF2B5EF4-FFF2-40B4-BE49-F238E27FC236}">
                  <a16:creationId xmlns:a16="http://schemas.microsoft.com/office/drawing/2014/main" id="{E8C46E31-AA94-B010-B94C-CE2BB14E1A0F}"/>
                </a:ext>
              </a:extLst>
            </p:cNvPr>
            <p:cNvSpPr/>
            <p:nvPr/>
          </p:nvSpPr>
          <p:spPr>
            <a:xfrm>
              <a:off x="3868494" y="2894589"/>
              <a:ext cx="5448226" cy="708055"/>
            </a:xfrm>
            <a:prstGeom prst="roundRect">
              <a:avLst>
                <a:gd name="adj" fmla="val 0"/>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lIns="72000" rIns="72000" rtlCol="0" anchor="ctr">
              <a:spAutoFit/>
            </a:bodyPr>
            <a:lstStyle/>
            <a:p>
              <a:pPr algn="ctr"/>
              <a:endParaRPr lang="zh-CN" altLang="en-US"/>
            </a:p>
          </p:txBody>
        </p:sp>
        <p:sp>
          <p:nvSpPr>
            <p:cNvPr id="29" name="文本框 28">
              <a:extLst>
                <a:ext uri="{FF2B5EF4-FFF2-40B4-BE49-F238E27FC236}">
                  <a16:creationId xmlns:a16="http://schemas.microsoft.com/office/drawing/2014/main" id="{831B1EBB-BFA6-B39B-45A2-13E82BDC34F8}"/>
                </a:ext>
              </a:extLst>
            </p:cNvPr>
            <p:cNvSpPr txBox="1"/>
            <p:nvPr/>
          </p:nvSpPr>
          <p:spPr>
            <a:xfrm>
              <a:off x="4017964" y="2871352"/>
              <a:ext cx="5004117" cy="670125"/>
            </a:xfrm>
            <a:prstGeom prst="rect">
              <a:avLst/>
            </a:prstGeom>
            <a:noFill/>
          </p:spPr>
          <p:txBody>
            <a:bodyPr wrap="square" lIns="0" rIns="0" rtlCol="0">
              <a:spAutoFit/>
            </a:bodyPr>
            <a:lstStyle/>
            <a:p>
              <a:pPr>
                <a:lnSpc>
                  <a:spcPct val="130000"/>
                </a:lnSpc>
              </a:pPr>
              <a:r>
                <a:rPr lang="zh-CN" altLang="en-US" sz="1600" dirty="0">
                  <a:latin typeface="宋体" panose="02010600030101010101" pitchFamily="2" charset="-122"/>
                  <a:ea typeface="宋体" panose="02010600030101010101" pitchFamily="2" charset="-122"/>
                </a:rPr>
                <a:t>超分模块我们选择的</a:t>
              </a:r>
              <a:r>
                <a:rPr lang="en-US" altLang="zh-CN" sz="1600" dirty="0">
                  <a:latin typeface="宋体" panose="02010600030101010101" pitchFamily="2" charset="-122"/>
                  <a:ea typeface="宋体" panose="02010600030101010101" pitchFamily="2" charset="-122"/>
                </a:rPr>
                <a:t>GPFGAN</a:t>
              </a:r>
              <a:r>
                <a:rPr lang="zh-CN" altLang="en-US" sz="1600" dirty="0">
                  <a:latin typeface="宋体" panose="02010600030101010101" pitchFamily="2" charset="-122"/>
                  <a:ea typeface="宋体" panose="02010600030101010101" pitchFamily="2" charset="-122"/>
                </a:rPr>
                <a:t>模型</a:t>
              </a:r>
              <a:endParaRPr lang="en-US" altLang="zh-CN" sz="1600" dirty="0">
                <a:latin typeface="宋体" panose="02010600030101010101" pitchFamily="2" charset="-122"/>
                <a:ea typeface="宋体" panose="02010600030101010101" pitchFamily="2" charset="-122"/>
              </a:endParaRPr>
            </a:p>
          </p:txBody>
        </p:sp>
      </p:grpSp>
      <p:grpSp>
        <p:nvGrpSpPr>
          <p:cNvPr id="35" name="组合 34">
            <a:extLst>
              <a:ext uri="{FF2B5EF4-FFF2-40B4-BE49-F238E27FC236}">
                <a16:creationId xmlns:a16="http://schemas.microsoft.com/office/drawing/2014/main" id="{63783656-C8F1-BF64-262D-36E3C633F754}"/>
              </a:ext>
            </a:extLst>
          </p:cNvPr>
          <p:cNvGrpSpPr/>
          <p:nvPr/>
        </p:nvGrpSpPr>
        <p:grpSpPr>
          <a:xfrm>
            <a:off x="5613426" y="5088366"/>
            <a:ext cx="5396193" cy="400525"/>
            <a:chOff x="3868494" y="2871352"/>
            <a:chExt cx="5448226" cy="731292"/>
          </a:xfrm>
        </p:grpSpPr>
        <p:sp>
          <p:nvSpPr>
            <p:cNvPr id="36" name="矩形: 圆角 35">
              <a:extLst>
                <a:ext uri="{FF2B5EF4-FFF2-40B4-BE49-F238E27FC236}">
                  <a16:creationId xmlns:a16="http://schemas.microsoft.com/office/drawing/2014/main" id="{B9F2B4B4-B731-3A10-E6E5-EC27D9BCE1B0}"/>
                </a:ext>
              </a:extLst>
            </p:cNvPr>
            <p:cNvSpPr/>
            <p:nvPr/>
          </p:nvSpPr>
          <p:spPr>
            <a:xfrm>
              <a:off x="3868494" y="2894589"/>
              <a:ext cx="5448226" cy="708055"/>
            </a:xfrm>
            <a:prstGeom prst="roundRect">
              <a:avLst>
                <a:gd name="adj" fmla="val 0"/>
              </a:avLst>
            </a:prstGeom>
            <a:pattFill prst="ltUpDiag">
              <a:fgClr>
                <a:schemeClr val="bg1">
                  <a:lumMod val="85000"/>
                </a:schemeClr>
              </a:fgClr>
              <a:bgClr>
                <a:schemeClr val="bg1"/>
              </a:bgClr>
            </a:pattFill>
            <a:ln w="19050">
              <a:solidFill>
                <a:schemeClr val="accent1"/>
              </a:solidFill>
            </a:ln>
            <a:effectLst>
              <a:glow rad="254000">
                <a:schemeClr val="accent1">
                  <a:alpha val="10000"/>
                </a:schemeClr>
              </a:glow>
            </a:effectLst>
          </p:spPr>
          <p:style>
            <a:lnRef idx="2">
              <a:schemeClr val="accent1">
                <a:shade val="50000"/>
              </a:schemeClr>
            </a:lnRef>
            <a:fillRef idx="1">
              <a:schemeClr val="accent1"/>
            </a:fillRef>
            <a:effectRef idx="0">
              <a:schemeClr val="accent1"/>
            </a:effectRef>
            <a:fontRef idx="minor">
              <a:schemeClr val="lt1"/>
            </a:fontRef>
          </p:style>
          <p:txBody>
            <a:bodyPr wrap="square" lIns="72000" rIns="72000" rtlCol="0" anchor="ctr">
              <a:spAutoFit/>
            </a:bodyPr>
            <a:lstStyle/>
            <a:p>
              <a:pPr algn="ctr"/>
              <a:endParaRPr lang="zh-CN" altLang="en-US"/>
            </a:p>
          </p:txBody>
        </p:sp>
        <p:sp>
          <p:nvSpPr>
            <p:cNvPr id="37" name="文本框 36">
              <a:extLst>
                <a:ext uri="{FF2B5EF4-FFF2-40B4-BE49-F238E27FC236}">
                  <a16:creationId xmlns:a16="http://schemas.microsoft.com/office/drawing/2014/main" id="{090060D8-0A22-6001-603A-FD52105CB82B}"/>
                </a:ext>
              </a:extLst>
            </p:cNvPr>
            <p:cNvSpPr txBox="1"/>
            <p:nvPr/>
          </p:nvSpPr>
          <p:spPr>
            <a:xfrm>
              <a:off x="4017964" y="2871352"/>
              <a:ext cx="5004117" cy="670125"/>
            </a:xfrm>
            <a:prstGeom prst="rect">
              <a:avLst/>
            </a:prstGeom>
            <a:noFill/>
          </p:spPr>
          <p:txBody>
            <a:bodyPr wrap="square" lIns="0" rIns="0" rtlCol="0">
              <a:spAutoFit/>
            </a:bodyPr>
            <a:lstStyle/>
            <a:p>
              <a:pPr>
                <a:lnSpc>
                  <a:spcPct val="130000"/>
                </a:lnSpc>
              </a:pPr>
              <a:r>
                <a:rPr lang="zh-CN" altLang="en-US" sz="1600" dirty="0">
                  <a:latin typeface="宋体" panose="02010600030101010101" pitchFamily="2" charset="-122"/>
                  <a:ea typeface="宋体" panose="02010600030101010101" pitchFamily="2" charset="-122"/>
                </a:rPr>
                <a:t>情感对话虚拟人模块使用的</a:t>
              </a:r>
              <a:r>
                <a:rPr lang="en-US" altLang="zh-CN" sz="1600" dirty="0">
                  <a:latin typeface="宋体" panose="02010600030101010101" pitchFamily="2" charset="-122"/>
                  <a:ea typeface="宋体" panose="02010600030101010101" pitchFamily="2" charset="-122"/>
                </a:rPr>
                <a:t>EAT</a:t>
              </a:r>
              <a:r>
                <a:rPr lang="zh-CN" altLang="en-US" sz="1600" dirty="0">
                  <a:latin typeface="宋体" panose="02010600030101010101" pitchFamily="2" charset="-122"/>
                  <a:ea typeface="宋体" panose="02010600030101010101" pitchFamily="2" charset="-122"/>
                </a:rPr>
                <a:t>模块</a:t>
              </a:r>
              <a:endParaRPr lang="en-US" altLang="zh-CN" sz="1600" dirty="0">
                <a:latin typeface="宋体" panose="02010600030101010101" pitchFamily="2" charset="-122"/>
                <a:ea typeface="宋体" panose="02010600030101010101" pitchFamily="2" charset="-122"/>
              </a:endParaRPr>
            </a:p>
          </p:txBody>
        </p:sp>
      </p:grpSp>
      <p:sp>
        <p:nvSpPr>
          <p:cNvPr id="2" name="左大括号 1">
            <a:extLst>
              <a:ext uri="{FF2B5EF4-FFF2-40B4-BE49-F238E27FC236}">
                <a16:creationId xmlns:a16="http://schemas.microsoft.com/office/drawing/2014/main" id="{1A686D14-138B-AE81-DEBD-F3668F6F11EB}"/>
              </a:ext>
            </a:extLst>
          </p:cNvPr>
          <p:cNvSpPr/>
          <p:nvPr/>
        </p:nvSpPr>
        <p:spPr>
          <a:xfrm>
            <a:off x="3380307" y="1799021"/>
            <a:ext cx="1795622" cy="3695291"/>
          </a:xfrm>
          <a:prstGeom prst="leftBrace">
            <a:avLst>
              <a:gd name="adj1" fmla="val 8333"/>
              <a:gd name="adj2" fmla="val 48268"/>
            </a:avLst>
          </a:prstGeom>
          <a:noFill/>
          <a:ln w="19050">
            <a:solidFill>
              <a:schemeClr val="accent1">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300696911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54C5C47-D77B-4480-BDE1-C1059620065C}"/>
              </a:ext>
            </a:extLst>
          </p:cNvPr>
          <p:cNvSpPr>
            <a:spLocks noGrp="1"/>
          </p:cNvSpPr>
          <p:nvPr>
            <p:ph type="title"/>
          </p:nvPr>
        </p:nvSpPr>
        <p:spPr>
          <a:xfrm>
            <a:off x="792481" y="551434"/>
            <a:ext cx="7315200" cy="387798"/>
          </a:xfrm>
        </p:spPr>
        <p:txBody>
          <a:bodyPr>
            <a:spAutoFit/>
          </a:bodyPr>
          <a:lstStyle/>
          <a:p>
            <a:r>
              <a:rPr kumimoji="0" lang="en-US" altLang="zh-CN" sz="2800" i="0" u="none" strike="noStrike" kern="1200" cap="none" spc="0" normalizeH="0" baseline="0" noProof="0" dirty="0">
                <a:ln>
                  <a:noFill/>
                </a:ln>
                <a:solidFill>
                  <a:srgbClr val="003778"/>
                </a:solidFill>
                <a:effectLst/>
                <a:uLnTx/>
                <a:uFillTx/>
                <a:latin typeface="+mj-ea"/>
                <a:cs typeface="Times New Roman" panose="02020603050405020304" pitchFamily="18" charset="0"/>
              </a:rPr>
              <a:t>ASR</a:t>
            </a:r>
            <a:r>
              <a:rPr kumimoji="0" lang="zh-CN" altLang="en-US" sz="2800" i="0" u="none" strike="noStrike" kern="1200" cap="none" spc="0" normalizeH="0" baseline="0" noProof="0" dirty="0">
                <a:ln>
                  <a:noFill/>
                </a:ln>
                <a:solidFill>
                  <a:srgbClr val="003778"/>
                </a:solidFill>
                <a:effectLst/>
                <a:uLnTx/>
                <a:uFillTx/>
                <a:latin typeface="+mj-ea"/>
                <a:cs typeface="Times New Roman" panose="02020603050405020304" pitchFamily="18" charset="0"/>
              </a:rPr>
              <a:t>功能模块实现</a:t>
            </a:r>
            <a:endParaRPr lang="zh-CN" altLang="en-US" dirty="0">
              <a:latin typeface="+mj-ea"/>
            </a:endParaRPr>
          </a:p>
        </p:txBody>
      </p:sp>
      <p:pic>
        <p:nvPicPr>
          <p:cNvPr id="6" name="图片 5">
            <a:extLst>
              <a:ext uri="{FF2B5EF4-FFF2-40B4-BE49-F238E27FC236}">
                <a16:creationId xmlns:a16="http://schemas.microsoft.com/office/drawing/2014/main" id="{94B4CBD8-DF15-E210-BC28-D8D046FAEE8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0505" y="1380744"/>
            <a:ext cx="3601495" cy="4814302"/>
          </a:xfrm>
          <a:prstGeom prst="rect">
            <a:avLst/>
          </a:prstGeom>
        </p:spPr>
      </p:pic>
      <p:pic>
        <p:nvPicPr>
          <p:cNvPr id="9" name="图片 8">
            <a:extLst>
              <a:ext uri="{FF2B5EF4-FFF2-40B4-BE49-F238E27FC236}">
                <a16:creationId xmlns:a16="http://schemas.microsoft.com/office/drawing/2014/main" id="{517881CB-4BFA-542E-72BD-EA779856611B}"/>
              </a:ext>
            </a:extLst>
          </p:cNvPr>
          <p:cNvPicPr>
            <a:picLocks noChangeAspect="1"/>
          </p:cNvPicPr>
          <p:nvPr/>
        </p:nvPicPr>
        <p:blipFill>
          <a:blip r:embed="rId3"/>
          <a:stretch>
            <a:fillRect/>
          </a:stretch>
        </p:blipFill>
        <p:spPr>
          <a:xfrm>
            <a:off x="4962144" y="1437220"/>
            <a:ext cx="6504432" cy="4776457"/>
          </a:xfrm>
          <a:prstGeom prst="rect">
            <a:avLst/>
          </a:prstGeom>
        </p:spPr>
      </p:pic>
    </p:spTree>
    <p:extLst>
      <p:ext uri="{BB962C8B-B14F-4D97-AF65-F5344CB8AC3E}">
        <p14:creationId xmlns:p14="http://schemas.microsoft.com/office/powerpoint/2010/main" val="2707883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54C5C47-D77B-4480-BDE1-C1059620065C}"/>
              </a:ext>
            </a:extLst>
          </p:cNvPr>
          <p:cNvSpPr>
            <a:spLocks noGrp="1"/>
          </p:cNvSpPr>
          <p:nvPr>
            <p:ph type="title"/>
          </p:nvPr>
        </p:nvSpPr>
        <p:spPr>
          <a:xfrm>
            <a:off x="792481" y="551434"/>
            <a:ext cx="7315200" cy="387798"/>
          </a:xfrm>
        </p:spPr>
        <p:txBody>
          <a:bodyPr>
            <a:spAutoFit/>
          </a:bodyPr>
          <a:lstStyle/>
          <a:p>
            <a:r>
              <a:rPr kumimoji="0" lang="en-US" altLang="zh-CN" sz="2800" i="0" u="none" strike="noStrike" kern="1200" cap="none" spc="0" normalizeH="0" baseline="0" noProof="0" dirty="0">
                <a:ln>
                  <a:noFill/>
                </a:ln>
                <a:solidFill>
                  <a:srgbClr val="003778"/>
                </a:solidFill>
                <a:effectLst/>
                <a:uLnTx/>
                <a:uFillTx/>
                <a:latin typeface="微软雅黑"/>
                <a:ea typeface="微软雅黑"/>
                <a:cs typeface="Times New Roman" panose="02020603050405020304" pitchFamily="18" charset="0"/>
              </a:rPr>
              <a:t>TTS</a:t>
            </a:r>
            <a:r>
              <a:rPr kumimoji="0" lang="zh-CN" altLang="en-US" sz="2800" i="0" u="none" strike="noStrike" kern="1200" cap="none" spc="0" normalizeH="0" baseline="0" noProof="0" dirty="0">
                <a:ln>
                  <a:noFill/>
                </a:ln>
                <a:solidFill>
                  <a:srgbClr val="003778"/>
                </a:solidFill>
                <a:effectLst/>
                <a:uLnTx/>
                <a:uFillTx/>
                <a:latin typeface="微软雅黑"/>
                <a:ea typeface="微软雅黑"/>
                <a:cs typeface="+mn-cs"/>
              </a:rPr>
              <a:t>功能模块实现</a:t>
            </a:r>
            <a:endParaRPr lang="zh-CN" altLang="en-US" dirty="0">
              <a:latin typeface="+mj-ea"/>
            </a:endParaRPr>
          </a:p>
        </p:txBody>
      </p:sp>
      <p:pic>
        <p:nvPicPr>
          <p:cNvPr id="4" name="图片 3">
            <a:extLst>
              <a:ext uri="{FF2B5EF4-FFF2-40B4-BE49-F238E27FC236}">
                <a16:creationId xmlns:a16="http://schemas.microsoft.com/office/drawing/2014/main" id="{2AAE07E8-12F8-63CB-56A3-DDD8F8F5DC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92481" y="1469587"/>
            <a:ext cx="3441191" cy="4836979"/>
          </a:xfrm>
          <a:prstGeom prst="rect">
            <a:avLst/>
          </a:prstGeom>
        </p:spPr>
      </p:pic>
      <p:pic>
        <p:nvPicPr>
          <p:cNvPr id="6" name="图片 5">
            <a:extLst>
              <a:ext uri="{FF2B5EF4-FFF2-40B4-BE49-F238E27FC236}">
                <a16:creationId xmlns:a16="http://schemas.microsoft.com/office/drawing/2014/main" id="{DE07ECEB-E8B9-A4F4-49EF-612A8A17E2D6}"/>
              </a:ext>
            </a:extLst>
          </p:cNvPr>
          <p:cNvPicPr>
            <a:picLocks noChangeAspect="1"/>
          </p:cNvPicPr>
          <p:nvPr/>
        </p:nvPicPr>
        <p:blipFill>
          <a:blip r:embed="rId3"/>
          <a:stretch>
            <a:fillRect/>
          </a:stretch>
        </p:blipFill>
        <p:spPr>
          <a:xfrm>
            <a:off x="4865849" y="1169340"/>
            <a:ext cx="6342072" cy="5137226"/>
          </a:xfrm>
          <a:prstGeom prst="rect">
            <a:avLst/>
          </a:prstGeom>
        </p:spPr>
      </p:pic>
    </p:spTree>
    <p:extLst>
      <p:ext uri="{BB962C8B-B14F-4D97-AF65-F5344CB8AC3E}">
        <p14:creationId xmlns:p14="http://schemas.microsoft.com/office/powerpoint/2010/main" val="190182985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54C5C47-D77B-4480-BDE1-C1059620065C}"/>
              </a:ext>
            </a:extLst>
          </p:cNvPr>
          <p:cNvSpPr>
            <a:spLocks noGrp="1"/>
          </p:cNvSpPr>
          <p:nvPr>
            <p:ph type="title"/>
          </p:nvPr>
        </p:nvSpPr>
        <p:spPr>
          <a:xfrm>
            <a:off x="792481" y="551434"/>
            <a:ext cx="7315200" cy="387798"/>
          </a:xfrm>
        </p:spPr>
        <p:txBody>
          <a:bodyPr>
            <a:spAutoFit/>
          </a:bodyPr>
          <a:lstStyle/>
          <a:p>
            <a:r>
              <a:rPr kumimoji="0" lang="en-US" altLang="zh-CN" sz="2800" i="0" u="none" strike="noStrike" kern="1200" cap="none" spc="0" normalizeH="0" baseline="0" noProof="0" dirty="0">
                <a:ln>
                  <a:noFill/>
                </a:ln>
                <a:solidFill>
                  <a:srgbClr val="003778"/>
                </a:solidFill>
                <a:effectLst/>
                <a:uLnTx/>
                <a:uFillTx/>
                <a:latin typeface="微软雅黑"/>
                <a:ea typeface="微软雅黑"/>
                <a:cs typeface="Times New Roman" panose="02020603050405020304" pitchFamily="18" charset="0"/>
              </a:rPr>
              <a:t>LLM</a:t>
            </a:r>
            <a:r>
              <a:rPr kumimoji="0" lang="zh-CN" altLang="en-US" sz="2800" i="0" u="none" strike="noStrike" kern="1200" cap="none" spc="0" normalizeH="0" baseline="0" noProof="0" dirty="0">
                <a:ln>
                  <a:noFill/>
                </a:ln>
                <a:solidFill>
                  <a:srgbClr val="003778"/>
                </a:solidFill>
                <a:effectLst/>
                <a:uLnTx/>
                <a:uFillTx/>
                <a:latin typeface="微软雅黑"/>
                <a:ea typeface="微软雅黑"/>
                <a:cs typeface="+mn-cs"/>
              </a:rPr>
              <a:t>功能模块实现</a:t>
            </a:r>
            <a:endParaRPr lang="zh-CN" altLang="en-US" dirty="0">
              <a:latin typeface="+mj-ea"/>
            </a:endParaRPr>
          </a:p>
        </p:txBody>
      </p:sp>
      <p:pic>
        <p:nvPicPr>
          <p:cNvPr id="4" name="图片 3">
            <a:extLst>
              <a:ext uri="{FF2B5EF4-FFF2-40B4-BE49-F238E27FC236}">
                <a16:creationId xmlns:a16="http://schemas.microsoft.com/office/drawing/2014/main" id="{1312BC02-B6F6-E0CE-E9BB-BC8CAD5545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446" y="1322323"/>
            <a:ext cx="3145369" cy="4984243"/>
          </a:xfrm>
          <a:prstGeom prst="rect">
            <a:avLst/>
          </a:prstGeom>
        </p:spPr>
      </p:pic>
      <p:pic>
        <p:nvPicPr>
          <p:cNvPr id="3" name="图片 2">
            <a:extLst>
              <a:ext uri="{FF2B5EF4-FFF2-40B4-BE49-F238E27FC236}">
                <a16:creationId xmlns:a16="http://schemas.microsoft.com/office/drawing/2014/main" id="{BA84CB2F-4AE9-5AEC-F269-E537ABC8B466}"/>
              </a:ext>
            </a:extLst>
          </p:cNvPr>
          <p:cNvPicPr>
            <a:picLocks noChangeAspect="1"/>
          </p:cNvPicPr>
          <p:nvPr/>
        </p:nvPicPr>
        <p:blipFill>
          <a:blip r:embed="rId3"/>
          <a:stretch>
            <a:fillRect/>
          </a:stretch>
        </p:blipFill>
        <p:spPr>
          <a:xfrm>
            <a:off x="5157102" y="2492398"/>
            <a:ext cx="5584169" cy="2482734"/>
          </a:xfrm>
          <a:prstGeom prst="rect">
            <a:avLst/>
          </a:prstGeom>
        </p:spPr>
      </p:pic>
    </p:spTree>
    <p:extLst>
      <p:ext uri="{BB962C8B-B14F-4D97-AF65-F5344CB8AC3E}">
        <p14:creationId xmlns:p14="http://schemas.microsoft.com/office/powerpoint/2010/main" val="42050541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54C5C47-D77B-4480-BDE1-C1059620065C}"/>
              </a:ext>
            </a:extLst>
          </p:cNvPr>
          <p:cNvSpPr>
            <a:spLocks noGrp="1"/>
          </p:cNvSpPr>
          <p:nvPr>
            <p:ph type="title"/>
          </p:nvPr>
        </p:nvSpPr>
        <p:spPr>
          <a:xfrm>
            <a:off x="792481" y="551434"/>
            <a:ext cx="7315200" cy="387798"/>
          </a:xfrm>
        </p:spPr>
        <p:txBody>
          <a:bodyPr>
            <a:spAutoFit/>
          </a:bodyPr>
          <a:lstStyle/>
          <a:p>
            <a:r>
              <a:rPr lang="zh-CN" altLang="en-US" sz="2800" dirty="0">
                <a:solidFill>
                  <a:schemeClr val="accent1"/>
                </a:solidFill>
                <a:latin typeface="+mj-ea"/>
                <a:ea typeface="+mj-ea"/>
              </a:rPr>
              <a:t>抠图功能模块实现</a:t>
            </a:r>
            <a:endParaRPr lang="zh-CN" altLang="en-US" dirty="0">
              <a:latin typeface="+mj-ea"/>
            </a:endParaRPr>
          </a:p>
        </p:txBody>
      </p:sp>
      <p:pic>
        <p:nvPicPr>
          <p:cNvPr id="4" name="图片 3">
            <a:extLst>
              <a:ext uri="{FF2B5EF4-FFF2-40B4-BE49-F238E27FC236}">
                <a16:creationId xmlns:a16="http://schemas.microsoft.com/office/drawing/2014/main" id="{20B1B6FD-01CB-63E4-B566-993BF6876B08}"/>
              </a:ext>
            </a:extLst>
          </p:cNvPr>
          <p:cNvPicPr>
            <a:picLocks noChangeAspect="1"/>
          </p:cNvPicPr>
          <p:nvPr/>
        </p:nvPicPr>
        <p:blipFill>
          <a:blip r:embed="rId2"/>
          <a:stretch>
            <a:fillRect/>
          </a:stretch>
        </p:blipFill>
        <p:spPr>
          <a:xfrm>
            <a:off x="3637142" y="1582532"/>
            <a:ext cx="7645024" cy="4095892"/>
          </a:xfrm>
          <a:prstGeom prst="rect">
            <a:avLst/>
          </a:prstGeom>
        </p:spPr>
      </p:pic>
      <p:pic>
        <p:nvPicPr>
          <p:cNvPr id="6" name="图片 5">
            <a:extLst>
              <a:ext uri="{FF2B5EF4-FFF2-40B4-BE49-F238E27FC236}">
                <a16:creationId xmlns:a16="http://schemas.microsoft.com/office/drawing/2014/main" id="{7EA8F04F-4F4F-7862-75D6-C0BE7EE0FE7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2481" y="1408176"/>
            <a:ext cx="2529422" cy="4690872"/>
          </a:xfrm>
          <a:prstGeom prst="rect">
            <a:avLst/>
          </a:prstGeom>
        </p:spPr>
      </p:pic>
    </p:spTree>
    <p:extLst>
      <p:ext uri="{BB962C8B-B14F-4D97-AF65-F5344CB8AC3E}">
        <p14:creationId xmlns:p14="http://schemas.microsoft.com/office/powerpoint/2010/main" val="37851116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54C5C47-D77B-4480-BDE1-C1059620065C}"/>
              </a:ext>
            </a:extLst>
          </p:cNvPr>
          <p:cNvSpPr>
            <a:spLocks noGrp="1"/>
          </p:cNvSpPr>
          <p:nvPr>
            <p:ph type="title"/>
          </p:nvPr>
        </p:nvSpPr>
        <p:spPr>
          <a:xfrm>
            <a:off x="792481" y="551434"/>
            <a:ext cx="7315200" cy="387798"/>
          </a:xfrm>
        </p:spPr>
        <p:txBody>
          <a:bodyPr>
            <a:spAutoFit/>
          </a:bodyPr>
          <a:lstStyle/>
          <a:p>
            <a:r>
              <a:rPr lang="en-US" altLang="zh-CN" sz="2800" dirty="0">
                <a:solidFill>
                  <a:schemeClr val="accent1"/>
                </a:solidFill>
                <a:latin typeface="+mj-ea"/>
                <a:ea typeface="+mj-ea"/>
              </a:rPr>
              <a:t>GFPGAN</a:t>
            </a:r>
            <a:r>
              <a:rPr lang="zh-CN" altLang="en-US" sz="2800" dirty="0">
                <a:solidFill>
                  <a:schemeClr val="accent1"/>
                </a:solidFill>
                <a:latin typeface="+mj-ea"/>
                <a:ea typeface="+mj-ea"/>
              </a:rPr>
              <a:t>功能模块实现</a:t>
            </a:r>
            <a:endParaRPr lang="zh-CN" altLang="en-US" dirty="0">
              <a:latin typeface="+mj-ea"/>
            </a:endParaRPr>
          </a:p>
        </p:txBody>
      </p:sp>
      <p:pic>
        <p:nvPicPr>
          <p:cNvPr id="4" name="图片 3">
            <a:extLst>
              <a:ext uri="{FF2B5EF4-FFF2-40B4-BE49-F238E27FC236}">
                <a16:creationId xmlns:a16="http://schemas.microsoft.com/office/drawing/2014/main" id="{63299BAD-0C71-2C02-18F6-EC96EFD02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77113" y="1327771"/>
            <a:ext cx="1695339" cy="5042803"/>
          </a:xfrm>
          <a:prstGeom prst="rect">
            <a:avLst/>
          </a:prstGeom>
        </p:spPr>
      </p:pic>
      <p:pic>
        <p:nvPicPr>
          <p:cNvPr id="6" name="图片 5">
            <a:extLst>
              <a:ext uri="{FF2B5EF4-FFF2-40B4-BE49-F238E27FC236}">
                <a16:creationId xmlns:a16="http://schemas.microsoft.com/office/drawing/2014/main" id="{BAC979FD-D1EE-803A-E137-10DD603D0DEE}"/>
              </a:ext>
            </a:extLst>
          </p:cNvPr>
          <p:cNvPicPr>
            <a:picLocks noChangeAspect="1"/>
          </p:cNvPicPr>
          <p:nvPr/>
        </p:nvPicPr>
        <p:blipFill>
          <a:blip r:embed="rId3"/>
          <a:stretch>
            <a:fillRect/>
          </a:stretch>
        </p:blipFill>
        <p:spPr>
          <a:xfrm>
            <a:off x="3210196" y="1818339"/>
            <a:ext cx="8763272" cy="4061666"/>
          </a:xfrm>
          <a:prstGeom prst="rect">
            <a:avLst/>
          </a:prstGeom>
        </p:spPr>
      </p:pic>
    </p:spTree>
    <p:extLst>
      <p:ext uri="{BB962C8B-B14F-4D97-AF65-F5344CB8AC3E}">
        <p14:creationId xmlns:p14="http://schemas.microsoft.com/office/powerpoint/2010/main" val="582618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a:extLst>
              <a:ext uri="{FF2B5EF4-FFF2-40B4-BE49-F238E27FC236}">
                <a16:creationId xmlns:a16="http://schemas.microsoft.com/office/drawing/2014/main" id="{154C5C47-D77B-4480-BDE1-C1059620065C}"/>
              </a:ext>
            </a:extLst>
          </p:cNvPr>
          <p:cNvSpPr>
            <a:spLocks noGrp="1"/>
          </p:cNvSpPr>
          <p:nvPr>
            <p:ph type="title"/>
          </p:nvPr>
        </p:nvSpPr>
        <p:spPr>
          <a:xfrm>
            <a:off x="792481" y="551434"/>
            <a:ext cx="7315200" cy="387798"/>
          </a:xfrm>
        </p:spPr>
        <p:txBody>
          <a:bodyPr>
            <a:spAutoFit/>
          </a:bodyPr>
          <a:lstStyle/>
          <a:p>
            <a:r>
              <a:rPr lang="zh-CN" altLang="en-US" sz="2800" dirty="0">
                <a:latin typeface="+mj-ea"/>
              </a:rPr>
              <a:t>相关模型结果对比</a:t>
            </a:r>
            <a:endParaRPr lang="zh-CN" altLang="en-US" dirty="0">
              <a:latin typeface="+mj-ea"/>
            </a:endParaRPr>
          </a:p>
        </p:txBody>
      </p:sp>
      <p:pic>
        <p:nvPicPr>
          <p:cNvPr id="2" name="SadTalker">
            <a:hlinkClick r:id="" action="ppaction://media"/>
            <a:extLst>
              <a:ext uri="{FF2B5EF4-FFF2-40B4-BE49-F238E27FC236}">
                <a16:creationId xmlns:a16="http://schemas.microsoft.com/office/drawing/2014/main" id="{7E6BA9D4-775C-6292-68ED-1846A5F827E9}"/>
              </a:ext>
            </a:extLst>
          </p:cNvPr>
          <p:cNvPicPr>
            <a:picLocks noChangeAspect="1"/>
          </p:cNvPicPr>
          <p:nvPr>
            <a:videoFile r:link="rId2"/>
            <p:extLst>
              <p:ext uri="{DAA4B4D4-6D71-4841-9C94-3DE7FCFB9230}">
                <p14:media xmlns:p14="http://schemas.microsoft.com/office/powerpoint/2010/main" r:embed="rId1"/>
              </p:ext>
            </p:extLst>
          </p:nvPr>
        </p:nvPicPr>
        <p:blipFill>
          <a:blip r:embed="rId10"/>
          <a:stretch>
            <a:fillRect/>
          </a:stretch>
        </p:blipFill>
        <p:spPr>
          <a:xfrm>
            <a:off x="6073118" y="3034920"/>
            <a:ext cx="2656355" cy="2821702"/>
          </a:xfrm>
          <a:prstGeom prst="rect">
            <a:avLst/>
          </a:prstGeom>
        </p:spPr>
      </p:pic>
      <p:pic>
        <p:nvPicPr>
          <p:cNvPr id="3" name="wav2lip">
            <a:hlinkClick r:id="" action="ppaction://media"/>
            <a:extLst>
              <a:ext uri="{FF2B5EF4-FFF2-40B4-BE49-F238E27FC236}">
                <a16:creationId xmlns:a16="http://schemas.microsoft.com/office/drawing/2014/main" id="{A8BDF436-F5A9-36B6-85D2-3DD78C0B6271}"/>
              </a:ext>
            </a:extLst>
          </p:cNvPr>
          <p:cNvPicPr>
            <a:picLocks noChangeAspect="1"/>
          </p:cNvPicPr>
          <p:nvPr>
            <a:videoFile r:link="rId4"/>
            <p:extLst>
              <p:ext uri="{DAA4B4D4-6D71-4841-9C94-3DE7FCFB9230}">
                <p14:media xmlns:p14="http://schemas.microsoft.com/office/powerpoint/2010/main" r:embed="rId3"/>
              </p:ext>
            </p:extLst>
          </p:nvPr>
        </p:nvPicPr>
        <p:blipFill>
          <a:blip r:embed="rId11"/>
          <a:stretch>
            <a:fillRect/>
          </a:stretch>
        </p:blipFill>
        <p:spPr>
          <a:xfrm>
            <a:off x="3123889" y="3034920"/>
            <a:ext cx="2817532" cy="2817531"/>
          </a:xfrm>
          <a:prstGeom prst="rect">
            <a:avLst/>
          </a:prstGeom>
        </p:spPr>
      </p:pic>
      <p:pic>
        <p:nvPicPr>
          <p:cNvPr id="7" name="output">
            <a:hlinkClick r:id="" action="ppaction://media"/>
            <a:extLst>
              <a:ext uri="{FF2B5EF4-FFF2-40B4-BE49-F238E27FC236}">
                <a16:creationId xmlns:a16="http://schemas.microsoft.com/office/drawing/2014/main" id="{09520424-7CA9-E093-A2BD-224173A021B6}"/>
              </a:ext>
            </a:extLst>
          </p:cNvPr>
          <p:cNvPicPr>
            <a:picLocks noChangeAspect="1"/>
          </p:cNvPicPr>
          <p:nvPr>
            <a:audioFile r:link="rId6"/>
            <p:extLst>
              <p:ext uri="{DAA4B4D4-6D71-4841-9C94-3DE7FCFB9230}">
                <p14:media xmlns:p14="http://schemas.microsoft.com/office/powerpoint/2010/main" r:embed="rId5"/>
              </p:ext>
            </p:extLst>
          </p:nvPr>
        </p:nvPicPr>
        <p:blipFill>
          <a:blip r:embed="rId12"/>
          <a:stretch>
            <a:fillRect/>
          </a:stretch>
        </p:blipFill>
        <p:spPr>
          <a:xfrm>
            <a:off x="820932" y="1921546"/>
            <a:ext cx="487363" cy="487363"/>
          </a:xfrm>
          <a:prstGeom prst="rect">
            <a:avLst/>
          </a:prstGeom>
        </p:spPr>
      </p:pic>
      <p:pic>
        <p:nvPicPr>
          <p:cNvPr id="9" name="talking_restoration">
            <a:hlinkClick r:id="" action="ppaction://media"/>
            <a:extLst>
              <a:ext uri="{FF2B5EF4-FFF2-40B4-BE49-F238E27FC236}">
                <a16:creationId xmlns:a16="http://schemas.microsoft.com/office/drawing/2014/main" id="{8FE5441C-6646-01EF-F9B1-7656AC348859}"/>
              </a:ext>
            </a:extLst>
          </p:cNvPr>
          <p:cNvPicPr>
            <a:picLocks noChangeAspect="1"/>
          </p:cNvPicPr>
          <p:nvPr>
            <a:videoFile r:link="rId8"/>
            <p:extLst>
              <p:ext uri="{DAA4B4D4-6D71-4841-9C94-3DE7FCFB9230}">
                <p14:media xmlns:p14="http://schemas.microsoft.com/office/powerpoint/2010/main" r:embed="rId7"/>
              </p:ext>
            </p:extLst>
          </p:nvPr>
        </p:nvPicPr>
        <p:blipFill>
          <a:blip r:embed="rId13"/>
          <a:stretch>
            <a:fillRect/>
          </a:stretch>
        </p:blipFill>
        <p:spPr>
          <a:xfrm>
            <a:off x="8852026" y="3034920"/>
            <a:ext cx="2817531" cy="2817531"/>
          </a:xfrm>
          <a:prstGeom prst="rect">
            <a:avLst/>
          </a:prstGeom>
        </p:spPr>
      </p:pic>
      <p:pic>
        <p:nvPicPr>
          <p:cNvPr id="11" name="图片 10">
            <a:extLst>
              <a:ext uri="{FF2B5EF4-FFF2-40B4-BE49-F238E27FC236}">
                <a16:creationId xmlns:a16="http://schemas.microsoft.com/office/drawing/2014/main" id="{B7D676DE-01CB-E971-57B4-A936767068D4}"/>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39109" y="3207219"/>
            <a:ext cx="1814513" cy="2596555"/>
          </a:xfrm>
          <a:prstGeom prst="rect">
            <a:avLst/>
          </a:prstGeom>
        </p:spPr>
      </p:pic>
      <p:sp>
        <p:nvSpPr>
          <p:cNvPr id="13" name="十字形 12">
            <a:extLst>
              <a:ext uri="{FF2B5EF4-FFF2-40B4-BE49-F238E27FC236}">
                <a16:creationId xmlns:a16="http://schemas.microsoft.com/office/drawing/2014/main" id="{7DA3BFEA-778B-7428-A293-7C097E6A8B79}"/>
              </a:ext>
            </a:extLst>
          </p:cNvPr>
          <p:cNvSpPr/>
          <p:nvPr/>
        </p:nvSpPr>
        <p:spPr>
          <a:xfrm>
            <a:off x="829215" y="2614165"/>
            <a:ext cx="387798" cy="387798"/>
          </a:xfrm>
          <a:prstGeom prst="plus">
            <a:avLst>
              <a:gd name="adj" fmla="val 38000"/>
            </a:avLst>
          </a:prstGeom>
          <a:solidFill>
            <a:schemeClr val="bg1">
              <a:lumMod val="85000"/>
            </a:schemeClr>
          </a:solidFill>
          <a:ln w="19050">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标题 46">
            <a:extLst>
              <a:ext uri="{FF2B5EF4-FFF2-40B4-BE49-F238E27FC236}">
                <a16:creationId xmlns:a16="http://schemas.microsoft.com/office/drawing/2014/main" id="{5008D0AC-54F2-FC2F-EF4D-9401A4ECF4FE}"/>
              </a:ext>
            </a:extLst>
          </p:cNvPr>
          <p:cNvSpPr txBox="1">
            <a:spLocks/>
          </p:cNvSpPr>
          <p:nvPr/>
        </p:nvSpPr>
        <p:spPr>
          <a:xfrm>
            <a:off x="3768992" y="2813908"/>
            <a:ext cx="1764513"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altLang="zh-CN" sz="1600" b="0" dirty="0">
                <a:latin typeface="+mj-ea"/>
                <a:cs typeface="Times New Roman" panose="02020603050405020304" pitchFamily="18" charset="0"/>
              </a:rPr>
              <a:t>Wav2Lip</a:t>
            </a:r>
            <a:r>
              <a:rPr lang="zh-CN" altLang="en-US" sz="1600" b="0" dirty="0">
                <a:latin typeface="+mj-ea"/>
                <a:cs typeface="Times New Roman" panose="02020603050405020304" pitchFamily="18" charset="0"/>
              </a:rPr>
              <a:t>（</a:t>
            </a:r>
            <a:r>
              <a:rPr lang="en-US" altLang="zh-CN" sz="1600" b="0" dirty="0">
                <a:latin typeface="+mj-ea"/>
                <a:cs typeface="Times New Roman" panose="02020603050405020304" pitchFamily="18" charset="0"/>
              </a:rPr>
              <a:t>GAN</a:t>
            </a:r>
            <a:r>
              <a:rPr lang="zh-CN" altLang="en-US" sz="1600" b="0" dirty="0">
                <a:latin typeface="+mj-ea"/>
                <a:cs typeface="Times New Roman" panose="02020603050405020304" pitchFamily="18" charset="0"/>
              </a:rPr>
              <a:t>）</a:t>
            </a:r>
            <a:endParaRPr lang="zh-CN" altLang="en-US" sz="1600" b="0" dirty="0"/>
          </a:p>
        </p:txBody>
      </p:sp>
      <p:sp>
        <p:nvSpPr>
          <p:cNvPr id="15" name="标题 46">
            <a:extLst>
              <a:ext uri="{FF2B5EF4-FFF2-40B4-BE49-F238E27FC236}">
                <a16:creationId xmlns:a16="http://schemas.microsoft.com/office/drawing/2014/main" id="{4BBA0EE8-BCEF-B0E6-A3C0-26FC114DD334}"/>
              </a:ext>
            </a:extLst>
          </p:cNvPr>
          <p:cNvSpPr txBox="1">
            <a:spLocks/>
          </p:cNvSpPr>
          <p:nvPr/>
        </p:nvSpPr>
        <p:spPr>
          <a:xfrm>
            <a:off x="6617958" y="2780363"/>
            <a:ext cx="1914027"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altLang="zh-CN" sz="1600" b="0" dirty="0" err="1"/>
              <a:t>SadTalker</a:t>
            </a:r>
            <a:r>
              <a:rPr lang="zh-CN" altLang="en-US" sz="1600" b="0" dirty="0"/>
              <a:t>（</a:t>
            </a:r>
            <a:r>
              <a:rPr lang="en-US" altLang="zh-CN" sz="1600" b="0" dirty="0"/>
              <a:t>Pose0</a:t>
            </a:r>
            <a:r>
              <a:rPr lang="zh-CN" altLang="en-US" sz="1600" b="0" dirty="0"/>
              <a:t>）</a:t>
            </a:r>
          </a:p>
        </p:txBody>
      </p:sp>
      <p:sp>
        <p:nvSpPr>
          <p:cNvPr id="16" name="标题 46">
            <a:extLst>
              <a:ext uri="{FF2B5EF4-FFF2-40B4-BE49-F238E27FC236}">
                <a16:creationId xmlns:a16="http://schemas.microsoft.com/office/drawing/2014/main" id="{A468B29B-D6AD-3E10-5F76-AF41A2F6A0D2}"/>
              </a:ext>
            </a:extLst>
          </p:cNvPr>
          <p:cNvSpPr txBox="1">
            <a:spLocks/>
          </p:cNvSpPr>
          <p:nvPr/>
        </p:nvSpPr>
        <p:spPr>
          <a:xfrm>
            <a:off x="9884920" y="2771069"/>
            <a:ext cx="859359"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r>
              <a:rPr lang="en-US" altLang="zh-CN" sz="1600" b="0" dirty="0"/>
              <a:t>Ours EAT</a:t>
            </a:r>
            <a:endParaRPr lang="zh-CN" altLang="en-US" sz="1600" b="0" dirty="0"/>
          </a:p>
        </p:txBody>
      </p:sp>
      <p:sp>
        <p:nvSpPr>
          <p:cNvPr id="17" name="标题 46">
            <a:extLst>
              <a:ext uri="{FF2B5EF4-FFF2-40B4-BE49-F238E27FC236}">
                <a16:creationId xmlns:a16="http://schemas.microsoft.com/office/drawing/2014/main" id="{26BCCC58-6B0C-33CA-EF76-8FB4B239BC97}"/>
              </a:ext>
            </a:extLst>
          </p:cNvPr>
          <p:cNvSpPr txBox="1">
            <a:spLocks/>
          </p:cNvSpPr>
          <p:nvPr/>
        </p:nvSpPr>
        <p:spPr>
          <a:xfrm>
            <a:off x="4316857" y="1699947"/>
            <a:ext cx="3931031" cy="221599"/>
          </a:xfrm>
          <a:prstGeom prst="rect">
            <a:avLst/>
          </a:prstGeom>
        </p:spPr>
        <p:txBody>
          <a:bodyPr vert="horz" wrap="square" lIns="0" tIns="0" rIns="0" bIns="0" rtlCol="0" anchor="ctr">
            <a:spAutoFit/>
          </a:bodyPr>
          <a:lstStyle>
            <a:lvl1pPr algn="l" defTabSz="914400" rtl="0" eaLnBrk="1" latinLnBrk="0" hangingPunct="1">
              <a:lnSpc>
                <a:spcPct val="90000"/>
              </a:lnSpc>
              <a:spcBef>
                <a:spcPct val="0"/>
              </a:spcBef>
              <a:buNone/>
              <a:defRPr sz="2600" b="1" kern="1200">
                <a:solidFill>
                  <a:schemeClr val="accent1"/>
                </a:solidFill>
                <a:latin typeface="+mj-lt"/>
                <a:ea typeface="+mj-ea"/>
                <a:cs typeface="+mj-cs"/>
              </a:defRPr>
            </a:lvl1pPr>
          </a:lstStyle>
          <a:p>
            <a:r>
              <a:rPr lang="zh-CN" altLang="en-US" sz="1600" dirty="0"/>
              <a:t>选取了两种</a:t>
            </a:r>
            <a:r>
              <a:rPr lang="en-US" altLang="zh-CN" sz="1600" dirty="0"/>
              <a:t>Talking Head</a:t>
            </a:r>
            <a:r>
              <a:rPr lang="zh-CN" altLang="en-US" sz="1600" dirty="0"/>
              <a:t>主流模型做对比</a:t>
            </a:r>
          </a:p>
        </p:txBody>
      </p:sp>
    </p:spTree>
    <p:extLst>
      <p:ext uri="{BB962C8B-B14F-4D97-AF65-F5344CB8AC3E}">
        <p14:creationId xmlns:p14="http://schemas.microsoft.com/office/powerpoint/2010/main" val="2456266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006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60000" fill="hold"/>
                                        <p:tgtEl>
                                          <p:spTgt spid="3"/>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60000" fill="hold"/>
                                        <p:tgtEl>
                                          <p:spTgt spid="7"/>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6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9" fill="hold" display="0">
                  <p:stCondLst>
                    <p:cond delay="indefinite"/>
                  </p:stCondLst>
                </p:cTn>
                <p:tgtEl>
                  <p:spTgt spid="2"/>
                </p:tgtEl>
              </p:cMediaNode>
            </p:video>
            <p:seq concurrent="1" nextAc="seek">
              <p:cTn id="20" restart="whenNotActive" fill="hold" evtFilter="cancelBubble" nodeType="interactiveSeq">
                <p:stCondLst>
                  <p:cond evt="onClick" delay="0">
                    <p:tgtEl>
                      <p:spTgt spid="2"/>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2"/>
                                        </p:tgtEl>
                                      </p:cBhvr>
                                    </p:cmd>
                                  </p:childTnLst>
                                </p:cTn>
                              </p:par>
                            </p:childTnLst>
                          </p:cTn>
                        </p:par>
                      </p:childTnLst>
                    </p:cTn>
                  </p:par>
                </p:childTnLst>
              </p:cTn>
              <p:nextCondLst>
                <p:cond evt="onClick" delay="0">
                  <p:tgtEl>
                    <p:spTgt spid="2"/>
                  </p:tgtEl>
                </p:cond>
              </p:nextCondLst>
            </p:seq>
            <p:video>
              <p:cMediaNode vol="80000">
                <p:cTn id="25" fill="hold" display="0">
                  <p:stCondLst>
                    <p:cond delay="indefinite"/>
                  </p:stCondLst>
                </p:cTn>
                <p:tgtEl>
                  <p:spTgt spid="3"/>
                </p:tgtEl>
              </p:cMediaNode>
            </p:video>
            <p:seq concurrent="1" nextAc="seek">
              <p:cTn id="26" restart="whenNotActive" fill="hold" evtFilter="cancelBubble" nodeType="interactiveSeq">
                <p:stCondLst>
                  <p:cond evt="onClick" delay="0">
                    <p:tgtEl>
                      <p:spTgt spid="3"/>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3"/>
                                        </p:tgtEl>
                                      </p:cBhvr>
                                    </p:cmd>
                                  </p:childTnLst>
                                </p:cTn>
                              </p:par>
                            </p:childTnLst>
                          </p:cTn>
                        </p:par>
                      </p:childTnLst>
                    </p:cTn>
                  </p:par>
                </p:childTnLst>
              </p:cTn>
              <p:nextCondLst>
                <p:cond evt="onClick" delay="0">
                  <p:tgtEl>
                    <p:spTgt spid="3"/>
                  </p:tgtEl>
                </p:cond>
              </p:nextCondLst>
            </p:seq>
            <p:audio>
              <p:cMediaNode vol="80000">
                <p:cTn id="31" fill="hold" display="0">
                  <p:stCondLst>
                    <p:cond delay="indefinite"/>
                  </p:stCondLst>
                  <p:endCondLst>
                    <p:cond evt="onStopAudio" delay="0">
                      <p:tgtEl>
                        <p:sldTgt/>
                      </p:tgtEl>
                    </p:cond>
                  </p:endCondLst>
                </p:cTn>
                <p:tgtEl>
                  <p:spTgt spid="7"/>
                </p:tgtEl>
              </p:cMediaNode>
            </p:audio>
            <p:video>
              <p:cMediaNode vol="80000">
                <p:cTn id="32" fill="hold" display="0">
                  <p:stCondLst>
                    <p:cond delay="indefinite"/>
                  </p:stCondLst>
                </p:cTn>
                <p:tgtEl>
                  <p:spTgt spid="9"/>
                </p:tgtEl>
              </p:cMediaNode>
            </p:video>
            <p:seq concurrent="1" nextAc="seek">
              <p:cTn id="33" restart="whenNotActive" fill="hold" evtFilter="cancelBubble" nodeType="interactiveSeq">
                <p:stCondLst>
                  <p:cond evt="onClick" delay="0">
                    <p:tgtEl>
                      <p:spTgt spid="9"/>
                    </p:tgtEl>
                  </p:cond>
                </p:stCondLst>
                <p:endSync evt="end" delay="0">
                  <p:rtn val="all"/>
                </p:endSync>
                <p:childTnLst>
                  <p:par>
                    <p:cTn id="34" fill="hold">
                      <p:stCondLst>
                        <p:cond delay="0"/>
                      </p:stCondLst>
                      <p:childTnLst>
                        <p:par>
                          <p:cTn id="35" fill="hold">
                            <p:stCondLst>
                              <p:cond delay="0"/>
                            </p:stCondLst>
                            <p:childTnLst>
                              <p:par>
                                <p:cTn id="36" presetID="2" presetClass="mediacall" presetSubtype="0" fill="hold" nodeType="clickEffect">
                                  <p:stCondLst>
                                    <p:cond delay="0"/>
                                  </p:stCondLst>
                                  <p:childTnLst>
                                    <p:cmd type="call" cmd="togglePause">
                                      <p:cBhvr>
                                        <p:cTn id="37"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a:extLst>
              <a:ext uri="{FF2B5EF4-FFF2-40B4-BE49-F238E27FC236}">
                <a16:creationId xmlns:a16="http://schemas.microsoft.com/office/drawing/2014/main" id="{D820D1AB-7AB0-46B9-A544-5A22C9D2AD6A}"/>
              </a:ext>
            </a:extLst>
          </p:cNvPr>
          <p:cNvSpPr/>
          <p:nvPr/>
        </p:nvSpPr>
        <p:spPr>
          <a:xfrm>
            <a:off x="127381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矩形 7">
            <a:extLst>
              <a:ext uri="{FF2B5EF4-FFF2-40B4-BE49-F238E27FC236}">
                <a16:creationId xmlns:a16="http://schemas.microsoft.com/office/drawing/2014/main" id="{32D46A45-1469-4EBB-8A8D-82D3787D02BA}"/>
              </a:ext>
            </a:extLst>
          </p:cNvPr>
          <p:cNvSpPr/>
          <p:nvPr/>
        </p:nvSpPr>
        <p:spPr>
          <a:xfrm>
            <a:off x="66040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矩形 8">
            <a:extLst>
              <a:ext uri="{FF2B5EF4-FFF2-40B4-BE49-F238E27FC236}">
                <a16:creationId xmlns:a16="http://schemas.microsoft.com/office/drawing/2014/main" id="{62289554-1D42-469B-83B0-740899C01652}"/>
              </a:ext>
            </a:extLst>
          </p:cNvPr>
          <p:cNvSpPr/>
          <p:nvPr/>
        </p:nvSpPr>
        <p:spPr>
          <a:xfrm>
            <a:off x="106934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矩形 9">
            <a:extLst>
              <a:ext uri="{FF2B5EF4-FFF2-40B4-BE49-F238E27FC236}">
                <a16:creationId xmlns:a16="http://schemas.microsoft.com/office/drawing/2014/main" id="{0C5FF172-CB5F-43BB-81CB-9E1FFA866959}"/>
              </a:ext>
            </a:extLst>
          </p:cNvPr>
          <p:cNvSpPr/>
          <p:nvPr/>
        </p:nvSpPr>
        <p:spPr>
          <a:xfrm>
            <a:off x="86487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矩形 10">
            <a:extLst>
              <a:ext uri="{FF2B5EF4-FFF2-40B4-BE49-F238E27FC236}">
                <a16:creationId xmlns:a16="http://schemas.microsoft.com/office/drawing/2014/main" id="{6372E00D-D69E-4470-A41F-1819A83C2FA3}"/>
              </a:ext>
            </a:extLst>
          </p:cNvPr>
          <p:cNvSpPr/>
          <p:nvPr/>
        </p:nvSpPr>
        <p:spPr>
          <a:xfrm>
            <a:off x="147828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矩形 11">
            <a:extLst>
              <a:ext uri="{FF2B5EF4-FFF2-40B4-BE49-F238E27FC236}">
                <a16:creationId xmlns:a16="http://schemas.microsoft.com/office/drawing/2014/main" id="{D207B1B1-F689-46DE-956A-24EC1FBD99EA}"/>
              </a:ext>
            </a:extLst>
          </p:cNvPr>
          <p:cNvSpPr/>
          <p:nvPr/>
        </p:nvSpPr>
        <p:spPr>
          <a:xfrm>
            <a:off x="168275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6" name="文本占位符 5">
            <a:extLst>
              <a:ext uri="{FF2B5EF4-FFF2-40B4-BE49-F238E27FC236}">
                <a16:creationId xmlns:a16="http://schemas.microsoft.com/office/drawing/2014/main" id="{04D6D281-83E5-8511-8B04-A5C5425FDE75}"/>
              </a:ext>
            </a:extLst>
          </p:cNvPr>
          <p:cNvSpPr>
            <a:spLocks noGrp="1"/>
          </p:cNvSpPr>
          <p:nvPr>
            <p:ph type="body" sz="quarter" idx="10"/>
          </p:nvPr>
        </p:nvSpPr>
        <p:spPr>
          <a:xfrm>
            <a:off x="5189256" y="2563373"/>
            <a:ext cx="2052792" cy="2031325"/>
          </a:xfrm>
        </p:spPr>
        <p:txBody>
          <a:bodyPr wrap="square">
            <a:spAutoFit/>
          </a:bodyPr>
          <a:lstStyle/>
          <a:p>
            <a:r>
              <a:rPr lang="en-US" altLang="zh-CN" sz="14000" dirty="0">
                <a:solidFill>
                  <a:srgbClr val="506972"/>
                </a:solidFill>
              </a:rPr>
              <a:t>04</a:t>
            </a:r>
            <a:endParaRPr lang="zh-CN" altLang="en-US" sz="14000" dirty="0">
              <a:solidFill>
                <a:srgbClr val="506972"/>
              </a:solidFill>
            </a:endParaRPr>
          </a:p>
        </p:txBody>
      </p:sp>
      <p:sp>
        <p:nvSpPr>
          <p:cNvPr id="17" name="标题 3">
            <a:extLst>
              <a:ext uri="{FF2B5EF4-FFF2-40B4-BE49-F238E27FC236}">
                <a16:creationId xmlns:a16="http://schemas.microsoft.com/office/drawing/2014/main" id="{85E1C7FD-13A7-6111-A68A-67643F4013EE}"/>
              </a:ext>
            </a:extLst>
          </p:cNvPr>
          <p:cNvSpPr>
            <a:spLocks noGrp="1"/>
          </p:cNvSpPr>
          <p:nvPr>
            <p:ph type="title"/>
          </p:nvPr>
        </p:nvSpPr>
        <p:spPr>
          <a:xfrm>
            <a:off x="5189256" y="4580820"/>
            <a:ext cx="2052792" cy="341632"/>
          </a:xfrm>
        </p:spPr>
        <p:txBody>
          <a:bodyPr wrap="square">
            <a:spAutoFit/>
          </a:bodyPr>
          <a:lstStyle/>
          <a:p>
            <a:r>
              <a:rPr lang="zh-CN" altLang="en-US" sz="1800" b="1" dirty="0">
                <a:solidFill>
                  <a:srgbClr val="7030A0"/>
                </a:solidFill>
                <a:latin typeface="HP Simplified Light" panose="020B0404020204020204" pitchFamily="34" charset="0"/>
                <a:ea typeface="宋体" panose="02010600030101010101" pitchFamily="2" charset="-122"/>
              </a:rPr>
              <a:t>研究的不足和展望</a:t>
            </a:r>
          </a:p>
        </p:txBody>
      </p:sp>
      <p:sp>
        <p:nvSpPr>
          <p:cNvPr id="19" name="文本占位符 28">
            <a:extLst>
              <a:ext uri="{FF2B5EF4-FFF2-40B4-BE49-F238E27FC236}">
                <a16:creationId xmlns:a16="http://schemas.microsoft.com/office/drawing/2014/main" id="{32F2F540-E752-20F3-D65C-2C97E1C4AE01}"/>
              </a:ext>
            </a:extLst>
          </p:cNvPr>
          <p:cNvSpPr txBox="1">
            <a:spLocks/>
          </p:cNvSpPr>
          <p:nvPr/>
        </p:nvSpPr>
        <p:spPr>
          <a:xfrm>
            <a:off x="5096920" y="449509"/>
            <a:ext cx="2445059" cy="7017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4400" dirty="0">
                <a:solidFill>
                  <a:schemeClr val="bg1"/>
                </a:solidFill>
                <a:latin typeface="Times New Roman" panose="02020603050405020304" pitchFamily="18" charset="0"/>
                <a:cs typeface="Times New Roman" panose="02020603050405020304" pitchFamily="18" charset="0"/>
              </a:rPr>
              <a:t>Section 4</a:t>
            </a:r>
            <a:endParaRPr lang="zh-CN" altLang="en-US" sz="4400" dirty="0">
              <a:solidFill>
                <a:schemeClr val="bg1"/>
              </a:solidFill>
              <a:latin typeface="Times New Roman" panose="02020603050405020304" pitchFamily="18" charset="0"/>
              <a:cs typeface="Times New Roman" panose="02020603050405020304" pitchFamily="18" charset="0"/>
            </a:endParaRPr>
          </a:p>
        </p:txBody>
      </p:sp>
      <p:sp>
        <p:nvSpPr>
          <p:cNvPr id="20" name="文本占位符 22">
            <a:extLst>
              <a:ext uri="{FF2B5EF4-FFF2-40B4-BE49-F238E27FC236}">
                <a16:creationId xmlns:a16="http://schemas.microsoft.com/office/drawing/2014/main" id="{1C3960BC-900F-53DF-6148-02C8842D65B0}"/>
              </a:ext>
            </a:extLst>
          </p:cNvPr>
          <p:cNvSpPr txBox="1">
            <a:spLocks/>
          </p:cNvSpPr>
          <p:nvPr/>
        </p:nvSpPr>
        <p:spPr>
          <a:xfrm>
            <a:off x="8499152" y="800375"/>
            <a:ext cx="3692848" cy="313932"/>
          </a:xfrm>
          <a:prstGeom prst="rect">
            <a:avLst/>
          </a:prstGeom>
        </p:spPr>
        <p:txBody>
          <a:bodyPr vert="horz" wrap="square" lIns="91440" tIns="45720" rIns="91440" bIns="4572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600" i="1">
                <a:solidFill>
                  <a:schemeClr val="bg1"/>
                </a:solidFill>
                <a:latin typeface="宋体" panose="02010600030101010101" pitchFamily="2" charset="-122"/>
                <a:ea typeface="宋体" panose="02010600030101010101" pitchFamily="2" charset="-122"/>
              </a:rPr>
              <a:t>- </a:t>
            </a:r>
            <a:r>
              <a:rPr lang="zh-CN" altLang="en-US" sz="1600" i="1">
                <a:solidFill>
                  <a:schemeClr val="bg1"/>
                </a:solidFill>
                <a:latin typeface="宋体" panose="02010600030101010101" pitchFamily="2" charset="-122"/>
                <a:ea typeface="宋体" panose="02010600030101010101" pitchFamily="2" charset="-122"/>
              </a:rPr>
              <a:t>基于大模型的高质量情感虚拟人系统</a:t>
            </a:r>
            <a:endParaRPr lang="zh-CN" altLang="en-US" sz="1600" i="1" dirty="0">
              <a:solidFill>
                <a:schemeClr val="bg1"/>
              </a:solidFill>
              <a:latin typeface="宋体" panose="02010600030101010101" pitchFamily="2" charset="-122"/>
              <a:ea typeface="宋体" panose="02010600030101010101" pitchFamily="2" charset="-122"/>
            </a:endParaRPr>
          </a:p>
        </p:txBody>
      </p:sp>
      <p:grpSp>
        <p:nvGrpSpPr>
          <p:cNvPr id="2" name="组合 1">
            <a:extLst>
              <a:ext uri="{FF2B5EF4-FFF2-40B4-BE49-F238E27FC236}">
                <a16:creationId xmlns:a16="http://schemas.microsoft.com/office/drawing/2014/main" id="{1A0B001E-E640-F1CE-FAFB-772B85B08698}"/>
              </a:ext>
            </a:extLst>
          </p:cNvPr>
          <p:cNvGrpSpPr/>
          <p:nvPr/>
        </p:nvGrpSpPr>
        <p:grpSpPr>
          <a:xfrm>
            <a:off x="932180" y="3242998"/>
            <a:ext cx="2883916" cy="672074"/>
            <a:chOff x="1041989" y="1625399"/>
            <a:chExt cx="2293115" cy="1123637"/>
          </a:xfrm>
        </p:grpSpPr>
        <p:sp>
          <p:nvSpPr>
            <p:cNvPr id="3" name="矩形: 圆角 2">
              <a:extLst>
                <a:ext uri="{FF2B5EF4-FFF2-40B4-BE49-F238E27FC236}">
                  <a16:creationId xmlns:a16="http://schemas.microsoft.com/office/drawing/2014/main" id="{3D147F9B-84CC-BD83-51C4-38BA45AFC3EB}"/>
                </a:ext>
              </a:extLst>
            </p:cNvPr>
            <p:cNvSpPr/>
            <p:nvPr/>
          </p:nvSpPr>
          <p:spPr>
            <a:xfrm>
              <a:off x="1041989"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4" name="组合 3">
              <a:extLst>
                <a:ext uri="{FF2B5EF4-FFF2-40B4-BE49-F238E27FC236}">
                  <a16:creationId xmlns:a16="http://schemas.microsoft.com/office/drawing/2014/main" id="{FF656DF9-83E2-3633-820A-51E39554A063}"/>
                </a:ext>
              </a:extLst>
            </p:cNvPr>
            <p:cNvGrpSpPr/>
            <p:nvPr/>
          </p:nvGrpSpPr>
          <p:grpSpPr>
            <a:xfrm>
              <a:off x="3061489" y="1773928"/>
              <a:ext cx="273615" cy="190151"/>
              <a:chOff x="3689279" y="4983865"/>
              <a:chExt cx="514601" cy="357626"/>
            </a:xfrm>
            <a:solidFill>
              <a:schemeClr val="accent1"/>
            </a:solidFill>
          </p:grpSpPr>
          <p:sp>
            <p:nvSpPr>
              <p:cNvPr id="6" name="任意多边形: 形状 5">
                <a:extLst>
                  <a:ext uri="{FF2B5EF4-FFF2-40B4-BE49-F238E27FC236}">
                    <a16:creationId xmlns:a16="http://schemas.microsoft.com/office/drawing/2014/main" id="{4B687751-8FA9-0E14-D61A-DE8C37D6C984}"/>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13" name="任意多边形: 形状 12">
                <a:extLst>
                  <a:ext uri="{FF2B5EF4-FFF2-40B4-BE49-F238E27FC236}">
                    <a16:creationId xmlns:a16="http://schemas.microsoft.com/office/drawing/2014/main" id="{E307208D-4B04-04C3-C5D1-44B56016E5E1}"/>
                  </a:ext>
                </a:extLst>
              </p:cNvPr>
              <p:cNvSpPr>
                <a:spLocks noEditPoints="1"/>
              </p:cNvSpPr>
              <p:nvPr/>
            </p:nvSpPr>
            <p:spPr bwMode="auto">
              <a:xfrm>
                <a:off x="3689279" y="4983865"/>
                <a:ext cx="234614" cy="234614"/>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5" name="文本框 4">
              <a:extLst>
                <a:ext uri="{FF2B5EF4-FFF2-40B4-BE49-F238E27FC236}">
                  <a16:creationId xmlns:a16="http://schemas.microsoft.com/office/drawing/2014/main" id="{309193E7-0C7B-86C3-E39C-6A2D7DD5F9E4}"/>
                </a:ext>
              </a:extLst>
            </p:cNvPr>
            <p:cNvSpPr txBox="1"/>
            <p:nvPr/>
          </p:nvSpPr>
          <p:spPr>
            <a:xfrm>
              <a:off x="1229016" y="1836298"/>
              <a:ext cx="2085051" cy="566026"/>
            </a:xfrm>
            <a:prstGeom prst="rect">
              <a:avLst/>
            </a:prstGeom>
            <a:noFill/>
          </p:spPr>
          <p:txBody>
            <a:bodyPr wrap="square" lIns="0" rtlCol="0">
              <a:spAutoFit/>
            </a:bodyPr>
            <a:lstStyle/>
            <a:p>
              <a:r>
                <a:rPr lang="en-US" altLang="zh-CN" sz="1600" dirty="0">
                  <a:solidFill>
                    <a:schemeClr val="accent1"/>
                  </a:solidFill>
                  <a:latin typeface="Impact" panose="020B0806030902050204" pitchFamily="34" charset="0"/>
                </a:rPr>
                <a:t>01  </a:t>
              </a:r>
              <a:r>
                <a:rPr lang="zh-CN" altLang="en-US" sz="1600" dirty="0">
                  <a:solidFill>
                    <a:schemeClr val="accent1"/>
                  </a:solidFill>
                  <a:latin typeface="+mj-ea"/>
                  <a:ea typeface="+mj-ea"/>
                </a:rPr>
                <a:t>系统可以优化的方案</a:t>
              </a:r>
              <a:endParaRPr lang="zh-CN" altLang="en-US" sz="2800" dirty="0">
                <a:solidFill>
                  <a:schemeClr val="accent1"/>
                </a:solidFill>
                <a:latin typeface="+mj-ea"/>
                <a:ea typeface="+mj-ea"/>
              </a:endParaRPr>
            </a:p>
          </p:txBody>
        </p:sp>
      </p:grpSp>
      <p:grpSp>
        <p:nvGrpSpPr>
          <p:cNvPr id="14" name="组合 13">
            <a:extLst>
              <a:ext uri="{FF2B5EF4-FFF2-40B4-BE49-F238E27FC236}">
                <a16:creationId xmlns:a16="http://schemas.microsoft.com/office/drawing/2014/main" id="{C6A7EADA-8E14-337F-5000-B9BBDFC64C94}"/>
              </a:ext>
            </a:extLst>
          </p:cNvPr>
          <p:cNvGrpSpPr/>
          <p:nvPr/>
        </p:nvGrpSpPr>
        <p:grpSpPr>
          <a:xfrm>
            <a:off x="9008391" y="3242997"/>
            <a:ext cx="2883916" cy="672075"/>
            <a:chOff x="1278518" y="1625399"/>
            <a:chExt cx="2272078" cy="1123637"/>
          </a:xfrm>
        </p:grpSpPr>
        <p:sp>
          <p:nvSpPr>
            <p:cNvPr id="15" name="矩形: 圆角 14">
              <a:extLst>
                <a:ext uri="{FF2B5EF4-FFF2-40B4-BE49-F238E27FC236}">
                  <a16:creationId xmlns:a16="http://schemas.microsoft.com/office/drawing/2014/main" id="{2DD69E4A-9F08-77EE-5922-B0052806A3B4}"/>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18" name="组合 17">
              <a:extLst>
                <a:ext uri="{FF2B5EF4-FFF2-40B4-BE49-F238E27FC236}">
                  <a16:creationId xmlns:a16="http://schemas.microsoft.com/office/drawing/2014/main" id="{393F70ED-7EE7-587F-6575-7359E1BE8588}"/>
                </a:ext>
              </a:extLst>
            </p:cNvPr>
            <p:cNvGrpSpPr/>
            <p:nvPr/>
          </p:nvGrpSpPr>
          <p:grpSpPr>
            <a:xfrm>
              <a:off x="3218450" y="1773928"/>
              <a:ext cx="204311" cy="190151"/>
              <a:chOff x="3984487" y="4983865"/>
              <a:chExt cx="384258" cy="357626"/>
            </a:xfrm>
            <a:solidFill>
              <a:schemeClr val="accent1"/>
            </a:solidFill>
          </p:grpSpPr>
          <p:sp>
            <p:nvSpPr>
              <p:cNvPr id="22" name="任意多边形: 形状 21">
                <a:extLst>
                  <a:ext uri="{FF2B5EF4-FFF2-40B4-BE49-F238E27FC236}">
                    <a16:creationId xmlns:a16="http://schemas.microsoft.com/office/drawing/2014/main" id="{E8C16B80-658B-2DE2-A39B-CA7EAF8904A4}"/>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23" name="任意多边形: 形状 22">
                <a:extLst>
                  <a:ext uri="{FF2B5EF4-FFF2-40B4-BE49-F238E27FC236}">
                    <a16:creationId xmlns:a16="http://schemas.microsoft.com/office/drawing/2014/main" id="{846BABFE-308F-F51F-ADE2-8AD702A679D5}"/>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21" name="文本框 20">
              <a:extLst>
                <a:ext uri="{FF2B5EF4-FFF2-40B4-BE49-F238E27FC236}">
                  <a16:creationId xmlns:a16="http://schemas.microsoft.com/office/drawing/2014/main" id="{50CA4F0B-DF85-49C7-3276-ACE62FFE31CB}"/>
                </a:ext>
              </a:extLst>
            </p:cNvPr>
            <p:cNvSpPr txBox="1"/>
            <p:nvPr/>
          </p:nvSpPr>
          <p:spPr>
            <a:xfrm>
              <a:off x="1465545" y="1836298"/>
              <a:ext cx="2064207" cy="617483"/>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02  </a:t>
              </a:r>
              <a:r>
                <a:rPr lang="zh-CN" altLang="en-US" sz="1600" dirty="0">
                  <a:solidFill>
                    <a:schemeClr val="accent1"/>
                  </a:solidFill>
                  <a:latin typeface="+mj-ea"/>
                  <a:ea typeface="+mj-ea"/>
                </a:rPr>
                <a:t>一些思考</a:t>
              </a:r>
              <a:endParaRPr lang="zh-CN" altLang="en-US" sz="3200" dirty="0">
                <a:solidFill>
                  <a:schemeClr val="accent1"/>
                </a:solidFill>
                <a:latin typeface="+mj-ea"/>
                <a:ea typeface="+mj-ea"/>
              </a:endParaRPr>
            </a:p>
          </p:txBody>
        </p:sp>
      </p:grpSp>
    </p:spTree>
    <p:extLst>
      <p:ext uri="{BB962C8B-B14F-4D97-AF65-F5344CB8AC3E}">
        <p14:creationId xmlns:p14="http://schemas.microsoft.com/office/powerpoint/2010/main" val="14465222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a:extLst>
              <a:ext uri="{FF2B5EF4-FFF2-40B4-BE49-F238E27FC236}">
                <a16:creationId xmlns:a16="http://schemas.microsoft.com/office/drawing/2014/main" id="{FF10B8FB-2273-41B7-8E1F-926DBE78890B}"/>
              </a:ext>
            </a:extLst>
          </p:cNvPr>
          <p:cNvSpPr>
            <a:spLocks noGrp="1"/>
          </p:cNvSpPr>
          <p:nvPr>
            <p:ph type="body" sz="quarter" idx="10"/>
          </p:nvPr>
        </p:nvSpPr>
        <p:spPr>
          <a:xfrm>
            <a:off x="5202186" y="2866700"/>
            <a:ext cx="1917071" cy="2031325"/>
          </a:xfrm>
        </p:spPr>
        <p:txBody>
          <a:bodyPr wrap="square">
            <a:spAutoFit/>
          </a:bodyPr>
          <a:lstStyle/>
          <a:p>
            <a:r>
              <a:rPr lang="en-US" altLang="zh-CN" sz="14000" dirty="0">
                <a:solidFill>
                  <a:srgbClr val="506972"/>
                </a:solidFill>
              </a:rPr>
              <a:t>01</a:t>
            </a:r>
            <a:endParaRPr lang="zh-CN" altLang="en-US" sz="14000" dirty="0">
              <a:solidFill>
                <a:srgbClr val="506972"/>
              </a:solidFill>
            </a:endParaRPr>
          </a:p>
        </p:txBody>
      </p:sp>
      <p:sp>
        <p:nvSpPr>
          <p:cNvPr id="4" name="标题 3">
            <a:extLst>
              <a:ext uri="{FF2B5EF4-FFF2-40B4-BE49-F238E27FC236}">
                <a16:creationId xmlns:a16="http://schemas.microsoft.com/office/drawing/2014/main" id="{E0FF230A-246B-4B62-806B-74825E33A6CA}"/>
              </a:ext>
            </a:extLst>
          </p:cNvPr>
          <p:cNvSpPr>
            <a:spLocks noGrp="1"/>
          </p:cNvSpPr>
          <p:nvPr>
            <p:ph type="title"/>
          </p:nvPr>
        </p:nvSpPr>
        <p:spPr>
          <a:xfrm>
            <a:off x="4707880" y="4898025"/>
            <a:ext cx="3223140" cy="1101455"/>
          </a:xfrm>
        </p:spPr>
        <p:txBody>
          <a:bodyPr wrap="square">
            <a:spAutoFit/>
          </a:bodyPr>
          <a:lstStyle/>
          <a:p>
            <a:r>
              <a:rPr lang="zh-CN" altLang="en-US" sz="1800" b="1" dirty="0">
                <a:solidFill>
                  <a:srgbClr val="7030A0"/>
                </a:solidFill>
                <a:latin typeface="HP Simplified Light" panose="020B0404020204020204" pitchFamily="34" charset="0"/>
                <a:ea typeface="宋体" panose="02010600030101010101" pitchFamily="2" charset="-122"/>
              </a:rPr>
              <a:t>相关算法文献调研及背景分析</a:t>
            </a:r>
            <a:br>
              <a:rPr lang="en-GB" altLang="zh-CN" b="1" dirty="0">
                <a:solidFill>
                  <a:schemeClr val="tx1"/>
                </a:solidFill>
                <a:latin typeface="HP Simplified Light" panose="020B0404020204020204" pitchFamily="34" charset="0"/>
                <a:ea typeface="宋体" panose="02010600030101010101" pitchFamily="2" charset="-122"/>
              </a:rPr>
            </a:br>
            <a:endParaRPr lang="zh-CN" altLang="en-US" dirty="0">
              <a:latin typeface="HP Simplified Light" panose="020B0404020204020204" pitchFamily="34" charset="0"/>
            </a:endParaRPr>
          </a:p>
        </p:txBody>
      </p:sp>
      <p:sp>
        <p:nvSpPr>
          <p:cNvPr id="23" name="文本占位符 22">
            <a:extLst>
              <a:ext uri="{FF2B5EF4-FFF2-40B4-BE49-F238E27FC236}">
                <a16:creationId xmlns:a16="http://schemas.microsoft.com/office/drawing/2014/main" id="{CD512192-B602-40AF-AD7D-06B990B43C57}"/>
              </a:ext>
            </a:extLst>
          </p:cNvPr>
          <p:cNvSpPr>
            <a:spLocks noGrp="1"/>
          </p:cNvSpPr>
          <p:nvPr>
            <p:ph type="body" sz="quarter" idx="4294967295"/>
          </p:nvPr>
        </p:nvSpPr>
        <p:spPr>
          <a:xfrm>
            <a:off x="8499152" y="800375"/>
            <a:ext cx="3692848" cy="313932"/>
          </a:xfrm>
        </p:spPr>
        <p:txBody>
          <a:bodyPr wrap="square">
            <a:spAutoFit/>
          </a:bodyPr>
          <a:lstStyle/>
          <a:p>
            <a:pPr marL="0" indent="0">
              <a:buNone/>
            </a:pPr>
            <a:r>
              <a:rPr lang="en-US" altLang="zh-CN" sz="1600" i="1" dirty="0">
                <a:solidFill>
                  <a:schemeClr val="bg1"/>
                </a:solidFill>
                <a:latin typeface="宋体" panose="02010600030101010101" pitchFamily="2" charset="-122"/>
                <a:ea typeface="宋体" panose="02010600030101010101" pitchFamily="2" charset="-122"/>
              </a:rPr>
              <a:t>- </a:t>
            </a:r>
            <a:r>
              <a:rPr lang="zh-CN" altLang="en-US" sz="1600" i="1" dirty="0">
                <a:solidFill>
                  <a:schemeClr val="bg1"/>
                </a:solidFill>
                <a:latin typeface="宋体" panose="02010600030101010101" pitchFamily="2" charset="-122"/>
                <a:ea typeface="宋体" panose="02010600030101010101" pitchFamily="2" charset="-122"/>
              </a:rPr>
              <a:t>基于大模型的高质量情感虚拟人系统</a:t>
            </a:r>
          </a:p>
        </p:txBody>
      </p:sp>
      <p:sp>
        <p:nvSpPr>
          <p:cNvPr id="7" name="矩形 6">
            <a:extLst>
              <a:ext uri="{FF2B5EF4-FFF2-40B4-BE49-F238E27FC236}">
                <a16:creationId xmlns:a16="http://schemas.microsoft.com/office/drawing/2014/main" id="{D820D1AB-7AB0-46B9-A544-5A22C9D2AD6A}"/>
              </a:ext>
            </a:extLst>
          </p:cNvPr>
          <p:cNvSpPr/>
          <p:nvPr/>
        </p:nvSpPr>
        <p:spPr>
          <a:xfrm>
            <a:off x="673100" y="5999480"/>
            <a:ext cx="134620" cy="134620"/>
          </a:xfrm>
          <a:prstGeom prst="rect">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8" name="矩形 7">
            <a:extLst>
              <a:ext uri="{FF2B5EF4-FFF2-40B4-BE49-F238E27FC236}">
                <a16:creationId xmlns:a16="http://schemas.microsoft.com/office/drawing/2014/main" id="{32D46A45-1469-4EBB-8A8D-82D3787D02BA}"/>
              </a:ext>
            </a:extLst>
          </p:cNvPr>
          <p:cNvSpPr/>
          <p:nvPr/>
        </p:nvSpPr>
        <p:spPr>
          <a:xfrm>
            <a:off x="875031"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9" name="矩形 8">
            <a:extLst>
              <a:ext uri="{FF2B5EF4-FFF2-40B4-BE49-F238E27FC236}">
                <a16:creationId xmlns:a16="http://schemas.microsoft.com/office/drawing/2014/main" id="{62289554-1D42-469B-83B0-740899C01652}"/>
              </a:ext>
            </a:extLst>
          </p:cNvPr>
          <p:cNvSpPr/>
          <p:nvPr/>
        </p:nvSpPr>
        <p:spPr>
          <a:xfrm>
            <a:off x="107696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0" name="矩形 9">
            <a:extLst>
              <a:ext uri="{FF2B5EF4-FFF2-40B4-BE49-F238E27FC236}">
                <a16:creationId xmlns:a16="http://schemas.microsoft.com/office/drawing/2014/main" id="{0C5FF172-CB5F-43BB-81CB-9E1FFA866959}"/>
              </a:ext>
            </a:extLst>
          </p:cNvPr>
          <p:cNvSpPr/>
          <p:nvPr/>
        </p:nvSpPr>
        <p:spPr>
          <a:xfrm>
            <a:off x="127889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1" name="矩形 10">
            <a:extLst>
              <a:ext uri="{FF2B5EF4-FFF2-40B4-BE49-F238E27FC236}">
                <a16:creationId xmlns:a16="http://schemas.microsoft.com/office/drawing/2014/main" id="{6372E00D-D69E-4470-A41F-1819A83C2FA3}"/>
              </a:ext>
            </a:extLst>
          </p:cNvPr>
          <p:cNvSpPr/>
          <p:nvPr/>
        </p:nvSpPr>
        <p:spPr>
          <a:xfrm>
            <a:off x="148082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12" name="矩形 11">
            <a:extLst>
              <a:ext uri="{FF2B5EF4-FFF2-40B4-BE49-F238E27FC236}">
                <a16:creationId xmlns:a16="http://schemas.microsoft.com/office/drawing/2014/main" id="{D207B1B1-F689-46DE-956A-24EC1FBD99EA}"/>
              </a:ext>
            </a:extLst>
          </p:cNvPr>
          <p:cNvSpPr/>
          <p:nvPr/>
        </p:nvSpPr>
        <p:spPr>
          <a:xfrm>
            <a:off x="1682750" y="5999480"/>
            <a:ext cx="134620" cy="134620"/>
          </a:xfrm>
          <a:prstGeom prst="rect">
            <a:avLst/>
          </a:pr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a:p>
        </p:txBody>
      </p:sp>
      <p:sp>
        <p:nvSpPr>
          <p:cNvPr id="3" name="文本占位符 28">
            <a:extLst>
              <a:ext uri="{FF2B5EF4-FFF2-40B4-BE49-F238E27FC236}">
                <a16:creationId xmlns:a16="http://schemas.microsoft.com/office/drawing/2014/main" id="{F5471336-3EFD-0093-E051-D9B0C6A71D36}"/>
              </a:ext>
            </a:extLst>
          </p:cNvPr>
          <p:cNvSpPr txBox="1">
            <a:spLocks/>
          </p:cNvSpPr>
          <p:nvPr/>
        </p:nvSpPr>
        <p:spPr>
          <a:xfrm>
            <a:off x="5096920" y="449509"/>
            <a:ext cx="2445059" cy="701731"/>
          </a:xfrm>
          <a:prstGeom prst="rect">
            <a:avLst/>
          </a:prstGeom>
        </p:spPr>
        <p:txBody>
          <a:bodyPr wrap="square">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altLang="zh-CN" sz="4400" dirty="0">
                <a:solidFill>
                  <a:schemeClr val="bg1"/>
                </a:solidFill>
                <a:latin typeface="Times New Roman" panose="02020603050405020304" pitchFamily="18" charset="0"/>
                <a:cs typeface="Times New Roman" panose="02020603050405020304" pitchFamily="18" charset="0"/>
              </a:rPr>
              <a:t>Section 1</a:t>
            </a:r>
            <a:endParaRPr lang="zh-CN" altLang="en-US" sz="4400" dirty="0">
              <a:solidFill>
                <a:schemeClr val="bg1"/>
              </a:solidFill>
              <a:latin typeface="Times New Roman" panose="02020603050405020304" pitchFamily="18" charset="0"/>
              <a:cs typeface="Times New Roman" panose="02020603050405020304" pitchFamily="18" charset="0"/>
            </a:endParaRPr>
          </a:p>
        </p:txBody>
      </p:sp>
      <p:grpSp>
        <p:nvGrpSpPr>
          <p:cNvPr id="41" name="组合 40">
            <a:extLst>
              <a:ext uri="{FF2B5EF4-FFF2-40B4-BE49-F238E27FC236}">
                <a16:creationId xmlns:a16="http://schemas.microsoft.com/office/drawing/2014/main" id="{4D15432F-3162-78EC-61A1-A2FFB137613B}"/>
              </a:ext>
            </a:extLst>
          </p:cNvPr>
          <p:cNvGrpSpPr/>
          <p:nvPr/>
        </p:nvGrpSpPr>
        <p:grpSpPr>
          <a:xfrm>
            <a:off x="673100" y="2316064"/>
            <a:ext cx="2076622" cy="672074"/>
            <a:chOff x="1278518" y="1625399"/>
            <a:chExt cx="2272078" cy="1123637"/>
          </a:xfrm>
        </p:grpSpPr>
        <p:sp>
          <p:nvSpPr>
            <p:cNvPr id="34" name="矩形: 圆角 33">
              <a:extLst>
                <a:ext uri="{FF2B5EF4-FFF2-40B4-BE49-F238E27FC236}">
                  <a16:creationId xmlns:a16="http://schemas.microsoft.com/office/drawing/2014/main" id="{8B901AE4-97B7-6136-1229-66A43895A646}"/>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35" name="组合 34">
              <a:extLst>
                <a:ext uri="{FF2B5EF4-FFF2-40B4-BE49-F238E27FC236}">
                  <a16:creationId xmlns:a16="http://schemas.microsoft.com/office/drawing/2014/main" id="{E0C56E8B-FE1B-27FE-8EDF-A97FEE62ED78}"/>
                </a:ext>
              </a:extLst>
            </p:cNvPr>
            <p:cNvGrpSpPr/>
            <p:nvPr/>
          </p:nvGrpSpPr>
          <p:grpSpPr>
            <a:xfrm>
              <a:off x="3218450" y="1773928"/>
              <a:ext cx="204311" cy="190151"/>
              <a:chOff x="3984487" y="4983865"/>
              <a:chExt cx="384258" cy="357626"/>
            </a:xfrm>
            <a:solidFill>
              <a:schemeClr val="accent1"/>
            </a:solidFill>
          </p:grpSpPr>
          <p:sp>
            <p:nvSpPr>
              <p:cNvPr id="39" name="任意多边形: 形状 38">
                <a:extLst>
                  <a:ext uri="{FF2B5EF4-FFF2-40B4-BE49-F238E27FC236}">
                    <a16:creationId xmlns:a16="http://schemas.microsoft.com/office/drawing/2014/main" id="{C48B76A3-10D9-9F61-DA06-29BC6C4F1F4F}"/>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40" name="任意多边形: 形状 39">
                <a:extLst>
                  <a:ext uri="{FF2B5EF4-FFF2-40B4-BE49-F238E27FC236}">
                    <a16:creationId xmlns:a16="http://schemas.microsoft.com/office/drawing/2014/main" id="{16E2DEC6-1B40-3631-F3F2-D98E98B7CCF1}"/>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36" name="文本框 35">
              <a:extLst>
                <a:ext uri="{FF2B5EF4-FFF2-40B4-BE49-F238E27FC236}">
                  <a16:creationId xmlns:a16="http://schemas.microsoft.com/office/drawing/2014/main" id="{23FFD815-DF25-6D2E-D24C-F41197E4AB81}"/>
                </a:ext>
              </a:extLst>
            </p:cNvPr>
            <p:cNvSpPr txBox="1"/>
            <p:nvPr/>
          </p:nvSpPr>
          <p:spPr>
            <a:xfrm>
              <a:off x="1465545" y="1836298"/>
              <a:ext cx="1832472" cy="668942"/>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01  </a:t>
              </a:r>
              <a:r>
                <a:rPr lang="zh-CN" altLang="en-US" sz="2000" dirty="0">
                  <a:solidFill>
                    <a:schemeClr val="accent1"/>
                  </a:solidFill>
                  <a:latin typeface="+mj-ea"/>
                  <a:ea typeface="+mj-ea"/>
                </a:rPr>
                <a:t>虚拟人</a:t>
              </a:r>
              <a:endParaRPr lang="zh-CN" altLang="en-US" sz="3200" dirty="0">
                <a:solidFill>
                  <a:schemeClr val="accent1"/>
                </a:solidFill>
                <a:latin typeface="+mj-ea"/>
                <a:ea typeface="+mj-ea"/>
              </a:endParaRPr>
            </a:p>
          </p:txBody>
        </p:sp>
      </p:grpSp>
      <p:grpSp>
        <p:nvGrpSpPr>
          <p:cNvPr id="42" name="组合 41">
            <a:extLst>
              <a:ext uri="{FF2B5EF4-FFF2-40B4-BE49-F238E27FC236}">
                <a16:creationId xmlns:a16="http://schemas.microsoft.com/office/drawing/2014/main" id="{67335F3A-E6CA-584C-6DC7-E4AD93831CBE}"/>
              </a:ext>
            </a:extLst>
          </p:cNvPr>
          <p:cNvGrpSpPr/>
          <p:nvPr/>
        </p:nvGrpSpPr>
        <p:grpSpPr>
          <a:xfrm>
            <a:off x="673100" y="3545999"/>
            <a:ext cx="2076622" cy="672074"/>
            <a:chOff x="1278518" y="1625399"/>
            <a:chExt cx="2272078" cy="1123637"/>
          </a:xfrm>
        </p:grpSpPr>
        <p:sp>
          <p:nvSpPr>
            <p:cNvPr id="43" name="矩形: 圆角 42">
              <a:extLst>
                <a:ext uri="{FF2B5EF4-FFF2-40B4-BE49-F238E27FC236}">
                  <a16:creationId xmlns:a16="http://schemas.microsoft.com/office/drawing/2014/main" id="{37243698-735E-09C4-3A54-295E187C5803}"/>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44" name="组合 43">
              <a:extLst>
                <a:ext uri="{FF2B5EF4-FFF2-40B4-BE49-F238E27FC236}">
                  <a16:creationId xmlns:a16="http://schemas.microsoft.com/office/drawing/2014/main" id="{2EACC09B-45D0-9A1F-7F0E-B623546A1EB6}"/>
                </a:ext>
              </a:extLst>
            </p:cNvPr>
            <p:cNvGrpSpPr/>
            <p:nvPr/>
          </p:nvGrpSpPr>
          <p:grpSpPr>
            <a:xfrm>
              <a:off x="3218450" y="1773928"/>
              <a:ext cx="204311" cy="190151"/>
              <a:chOff x="3984487" y="4983865"/>
              <a:chExt cx="384258" cy="357626"/>
            </a:xfrm>
            <a:solidFill>
              <a:schemeClr val="accent1"/>
            </a:solidFill>
          </p:grpSpPr>
          <p:sp>
            <p:nvSpPr>
              <p:cNvPr id="46" name="任意多边形: 形状 45">
                <a:extLst>
                  <a:ext uri="{FF2B5EF4-FFF2-40B4-BE49-F238E27FC236}">
                    <a16:creationId xmlns:a16="http://schemas.microsoft.com/office/drawing/2014/main" id="{45C8EF01-51D3-A25D-B52F-823B10AD4113}"/>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47" name="任意多边形: 形状 46">
                <a:extLst>
                  <a:ext uri="{FF2B5EF4-FFF2-40B4-BE49-F238E27FC236}">
                    <a16:creationId xmlns:a16="http://schemas.microsoft.com/office/drawing/2014/main" id="{DA2A4B20-6680-72CC-CB40-5F2DA1B16FAD}"/>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45" name="文本框 44">
              <a:extLst>
                <a:ext uri="{FF2B5EF4-FFF2-40B4-BE49-F238E27FC236}">
                  <a16:creationId xmlns:a16="http://schemas.microsoft.com/office/drawing/2014/main" id="{EE5C440F-8248-F3D2-0CF2-187ADF7071B6}"/>
                </a:ext>
              </a:extLst>
            </p:cNvPr>
            <p:cNvSpPr txBox="1"/>
            <p:nvPr/>
          </p:nvSpPr>
          <p:spPr>
            <a:xfrm>
              <a:off x="1465545" y="1836298"/>
              <a:ext cx="1832472" cy="668942"/>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02 </a:t>
              </a:r>
              <a:r>
                <a:rPr lang="zh-CN" altLang="en-US" sz="2000" dirty="0">
                  <a:solidFill>
                    <a:schemeClr val="accent1"/>
                  </a:solidFill>
                  <a:latin typeface="+mj-ea"/>
                  <a:ea typeface="+mj-ea"/>
                </a:rPr>
                <a:t>虚拟人系统</a:t>
              </a:r>
              <a:endParaRPr lang="zh-CN" altLang="en-US" sz="3200" dirty="0">
                <a:solidFill>
                  <a:schemeClr val="accent1"/>
                </a:solidFill>
                <a:latin typeface="+mj-ea"/>
                <a:ea typeface="+mj-ea"/>
              </a:endParaRPr>
            </a:p>
          </p:txBody>
        </p:sp>
      </p:grpSp>
      <p:grpSp>
        <p:nvGrpSpPr>
          <p:cNvPr id="48" name="组合 47">
            <a:extLst>
              <a:ext uri="{FF2B5EF4-FFF2-40B4-BE49-F238E27FC236}">
                <a16:creationId xmlns:a16="http://schemas.microsoft.com/office/drawing/2014/main" id="{B830537D-C6B8-7269-B4A6-83800EC9FCD0}"/>
              </a:ext>
            </a:extLst>
          </p:cNvPr>
          <p:cNvGrpSpPr/>
          <p:nvPr/>
        </p:nvGrpSpPr>
        <p:grpSpPr>
          <a:xfrm>
            <a:off x="673100" y="4775934"/>
            <a:ext cx="2076622" cy="672074"/>
            <a:chOff x="1278518" y="1625399"/>
            <a:chExt cx="2272078" cy="1123637"/>
          </a:xfrm>
        </p:grpSpPr>
        <p:sp>
          <p:nvSpPr>
            <p:cNvPr id="49" name="矩形: 圆角 48">
              <a:extLst>
                <a:ext uri="{FF2B5EF4-FFF2-40B4-BE49-F238E27FC236}">
                  <a16:creationId xmlns:a16="http://schemas.microsoft.com/office/drawing/2014/main" id="{41271548-8E37-4B43-56F5-0B8EF26E8C1E}"/>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50" name="组合 49">
              <a:extLst>
                <a:ext uri="{FF2B5EF4-FFF2-40B4-BE49-F238E27FC236}">
                  <a16:creationId xmlns:a16="http://schemas.microsoft.com/office/drawing/2014/main" id="{F6896BF1-7242-2FB3-7CD3-FD4A93744346}"/>
                </a:ext>
              </a:extLst>
            </p:cNvPr>
            <p:cNvGrpSpPr/>
            <p:nvPr/>
          </p:nvGrpSpPr>
          <p:grpSpPr>
            <a:xfrm>
              <a:off x="3218450" y="1773928"/>
              <a:ext cx="204311" cy="190151"/>
              <a:chOff x="3984487" y="4983865"/>
              <a:chExt cx="384258" cy="357626"/>
            </a:xfrm>
            <a:solidFill>
              <a:schemeClr val="accent1"/>
            </a:solidFill>
          </p:grpSpPr>
          <p:sp>
            <p:nvSpPr>
              <p:cNvPr id="52" name="任意多边形: 形状 51">
                <a:extLst>
                  <a:ext uri="{FF2B5EF4-FFF2-40B4-BE49-F238E27FC236}">
                    <a16:creationId xmlns:a16="http://schemas.microsoft.com/office/drawing/2014/main" id="{FA5B73C3-063B-3B8B-93D4-629D9BABB97D}"/>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53" name="任意多边形: 形状 52">
                <a:extLst>
                  <a:ext uri="{FF2B5EF4-FFF2-40B4-BE49-F238E27FC236}">
                    <a16:creationId xmlns:a16="http://schemas.microsoft.com/office/drawing/2014/main" id="{80005568-E080-B2C0-8207-285401C9243A}"/>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51" name="文本框 50">
              <a:extLst>
                <a:ext uri="{FF2B5EF4-FFF2-40B4-BE49-F238E27FC236}">
                  <a16:creationId xmlns:a16="http://schemas.microsoft.com/office/drawing/2014/main" id="{A533A7AF-0113-93B0-84E8-1D3BFCA0830E}"/>
                </a:ext>
              </a:extLst>
            </p:cNvPr>
            <p:cNvSpPr txBox="1"/>
            <p:nvPr/>
          </p:nvSpPr>
          <p:spPr>
            <a:xfrm>
              <a:off x="1465545" y="1836299"/>
              <a:ext cx="1832472" cy="609899"/>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03  </a:t>
              </a:r>
              <a:r>
                <a:rPr lang="en-US" altLang="zh-CN" sz="2000" dirty="0">
                  <a:solidFill>
                    <a:schemeClr val="accent1"/>
                  </a:solidFill>
                  <a:latin typeface="+mj-ea"/>
                  <a:ea typeface="+mj-ea"/>
                </a:rPr>
                <a:t>ASR</a:t>
              </a:r>
              <a:endParaRPr lang="zh-CN" altLang="en-US" sz="3200" dirty="0">
                <a:solidFill>
                  <a:schemeClr val="accent1"/>
                </a:solidFill>
                <a:latin typeface="+mj-ea"/>
                <a:ea typeface="+mj-ea"/>
              </a:endParaRPr>
            </a:p>
          </p:txBody>
        </p:sp>
      </p:grpSp>
      <p:grpSp>
        <p:nvGrpSpPr>
          <p:cNvPr id="54" name="组合 53">
            <a:extLst>
              <a:ext uri="{FF2B5EF4-FFF2-40B4-BE49-F238E27FC236}">
                <a16:creationId xmlns:a16="http://schemas.microsoft.com/office/drawing/2014/main" id="{22A295D5-7093-9B15-0955-1F7A4DDF2B27}"/>
              </a:ext>
            </a:extLst>
          </p:cNvPr>
          <p:cNvGrpSpPr/>
          <p:nvPr/>
        </p:nvGrpSpPr>
        <p:grpSpPr>
          <a:xfrm>
            <a:off x="8707540" y="2316064"/>
            <a:ext cx="2076622" cy="672074"/>
            <a:chOff x="1278518" y="1625399"/>
            <a:chExt cx="2272078" cy="1123637"/>
          </a:xfrm>
        </p:grpSpPr>
        <p:sp>
          <p:nvSpPr>
            <p:cNvPr id="55" name="矩形: 圆角 54">
              <a:extLst>
                <a:ext uri="{FF2B5EF4-FFF2-40B4-BE49-F238E27FC236}">
                  <a16:creationId xmlns:a16="http://schemas.microsoft.com/office/drawing/2014/main" id="{F62F3875-60CE-CBCE-9636-C95E4F3A495A}"/>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56" name="组合 55">
              <a:extLst>
                <a:ext uri="{FF2B5EF4-FFF2-40B4-BE49-F238E27FC236}">
                  <a16:creationId xmlns:a16="http://schemas.microsoft.com/office/drawing/2014/main" id="{2B2BAB77-1117-0F81-BC30-942C2C951F01}"/>
                </a:ext>
              </a:extLst>
            </p:cNvPr>
            <p:cNvGrpSpPr/>
            <p:nvPr/>
          </p:nvGrpSpPr>
          <p:grpSpPr>
            <a:xfrm>
              <a:off x="3218450" y="1773928"/>
              <a:ext cx="204311" cy="190151"/>
              <a:chOff x="3984487" y="4983865"/>
              <a:chExt cx="384258" cy="357626"/>
            </a:xfrm>
            <a:solidFill>
              <a:schemeClr val="accent1"/>
            </a:solidFill>
          </p:grpSpPr>
          <p:sp>
            <p:nvSpPr>
              <p:cNvPr id="58" name="任意多边形: 形状 57">
                <a:extLst>
                  <a:ext uri="{FF2B5EF4-FFF2-40B4-BE49-F238E27FC236}">
                    <a16:creationId xmlns:a16="http://schemas.microsoft.com/office/drawing/2014/main" id="{C3350872-7325-DB7A-C132-96FC44E043D4}"/>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59" name="任意多边形: 形状 58">
                <a:extLst>
                  <a:ext uri="{FF2B5EF4-FFF2-40B4-BE49-F238E27FC236}">
                    <a16:creationId xmlns:a16="http://schemas.microsoft.com/office/drawing/2014/main" id="{B800CC54-836C-4C48-13A8-02DF5265E4DB}"/>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57" name="文本框 56">
              <a:extLst>
                <a:ext uri="{FF2B5EF4-FFF2-40B4-BE49-F238E27FC236}">
                  <a16:creationId xmlns:a16="http://schemas.microsoft.com/office/drawing/2014/main" id="{D24C9BDD-B996-B577-0D4A-368D87525410}"/>
                </a:ext>
              </a:extLst>
            </p:cNvPr>
            <p:cNvSpPr txBox="1"/>
            <p:nvPr/>
          </p:nvSpPr>
          <p:spPr>
            <a:xfrm>
              <a:off x="1465545" y="1836298"/>
              <a:ext cx="1832472" cy="668942"/>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04  </a:t>
              </a:r>
              <a:r>
                <a:rPr lang="en-US" altLang="zh-CN" sz="2000" dirty="0">
                  <a:solidFill>
                    <a:schemeClr val="accent1"/>
                  </a:solidFill>
                  <a:latin typeface="+mj-ea"/>
                  <a:ea typeface="+mj-ea"/>
                </a:rPr>
                <a:t>LLM</a:t>
              </a:r>
              <a:endParaRPr lang="zh-CN" altLang="en-US" sz="3200" dirty="0">
                <a:solidFill>
                  <a:schemeClr val="accent1"/>
                </a:solidFill>
                <a:latin typeface="+mj-ea"/>
                <a:ea typeface="+mj-ea"/>
              </a:endParaRPr>
            </a:p>
          </p:txBody>
        </p:sp>
      </p:grpSp>
      <p:grpSp>
        <p:nvGrpSpPr>
          <p:cNvPr id="60" name="组合 59">
            <a:extLst>
              <a:ext uri="{FF2B5EF4-FFF2-40B4-BE49-F238E27FC236}">
                <a16:creationId xmlns:a16="http://schemas.microsoft.com/office/drawing/2014/main" id="{C9B3916B-DD18-A5FA-7866-5D8870E53E66}"/>
              </a:ext>
            </a:extLst>
          </p:cNvPr>
          <p:cNvGrpSpPr/>
          <p:nvPr/>
        </p:nvGrpSpPr>
        <p:grpSpPr>
          <a:xfrm>
            <a:off x="8707540" y="3545999"/>
            <a:ext cx="2076622" cy="672074"/>
            <a:chOff x="1278518" y="1625399"/>
            <a:chExt cx="2272078" cy="1123637"/>
          </a:xfrm>
        </p:grpSpPr>
        <p:sp>
          <p:nvSpPr>
            <p:cNvPr id="61" name="矩形: 圆角 60">
              <a:extLst>
                <a:ext uri="{FF2B5EF4-FFF2-40B4-BE49-F238E27FC236}">
                  <a16:creationId xmlns:a16="http://schemas.microsoft.com/office/drawing/2014/main" id="{0553F718-0F97-7360-967F-4386E7E44E4F}"/>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62" name="组合 61">
              <a:extLst>
                <a:ext uri="{FF2B5EF4-FFF2-40B4-BE49-F238E27FC236}">
                  <a16:creationId xmlns:a16="http://schemas.microsoft.com/office/drawing/2014/main" id="{BB8631A8-4F4F-C31F-408E-92F8819B3DBD}"/>
                </a:ext>
              </a:extLst>
            </p:cNvPr>
            <p:cNvGrpSpPr/>
            <p:nvPr/>
          </p:nvGrpSpPr>
          <p:grpSpPr>
            <a:xfrm>
              <a:off x="3218450" y="1773928"/>
              <a:ext cx="204311" cy="190151"/>
              <a:chOff x="3984487" y="4983865"/>
              <a:chExt cx="384258" cy="357626"/>
            </a:xfrm>
            <a:solidFill>
              <a:schemeClr val="accent1"/>
            </a:solidFill>
          </p:grpSpPr>
          <p:sp>
            <p:nvSpPr>
              <p:cNvPr id="64" name="任意多边形: 形状 63">
                <a:extLst>
                  <a:ext uri="{FF2B5EF4-FFF2-40B4-BE49-F238E27FC236}">
                    <a16:creationId xmlns:a16="http://schemas.microsoft.com/office/drawing/2014/main" id="{049BF319-1A1C-B754-3C92-68A82EEAF29A}"/>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65" name="任意多边形: 形状 64">
                <a:extLst>
                  <a:ext uri="{FF2B5EF4-FFF2-40B4-BE49-F238E27FC236}">
                    <a16:creationId xmlns:a16="http://schemas.microsoft.com/office/drawing/2014/main" id="{414A1305-B35C-6567-5779-58BA52A5B572}"/>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63" name="文本框 62">
              <a:extLst>
                <a:ext uri="{FF2B5EF4-FFF2-40B4-BE49-F238E27FC236}">
                  <a16:creationId xmlns:a16="http://schemas.microsoft.com/office/drawing/2014/main" id="{E1000FE3-6F4F-BA9A-1CAF-408983EA23ED}"/>
                </a:ext>
              </a:extLst>
            </p:cNvPr>
            <p:cNvSpPr txBox="1"/>
            <p:nvPr/>
          </p:nvSpPr>
          <p:spPr>
            <a:xfrm>
              <a:off x="1465545" y="1836298"/>
              <a:ext cx="1832472" cy="617484"/>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05  </a:t>
              </a:r>
              <a:r>
                <a:rPr lang="en-US" altLang="zh-CN" dirty="0">
                  <a:solidFill>
                    <a:schemeClr val="accent1"/>
                  </a:solidFill>
                  <a:latin typeface="+mj-ea"/>
                  <a:ea typeface="+mj-ea"/>
                </a:rPr>
                <a:t>TTS</a:t>
              </a:r>
              <a:r>
                <a:rPr lang="en-US" altLang="zh-CN" dirty="0">
                  <a:solidFill>
                    <a:schemeClr val="accent1"/>
                  </a:solidFill>
                  <a:latin typeface="Impact" panose="020B0806030902050204" pitchFamily="34" charset="0"/>
                </a:rPr>
                <a:t>  </a:t>
              </a:r>
              <a:endParaRPr lang="zh-CN" altLang="en-US" sz="3200" dirty="0">
                <a:solidFill>
                  <a:schemeClr val="accent1"/>
                </a:solidFill>
                <a:latin typeface="Impact" panose="020B0806030902050204" pitchFamily="34" charset="0"/>
              </a:endParaRPr>
            </a:p>
          </p:txBody>
        </p:sp>
      </p:grpSp>
      <p:grpSp>
        <p:nvGrpSpPr>
          <p:cNvPr id="66" name="组合 65">
            <a:extLst>
              <a:ext uri="{FF2B5EF4-FFF2-40B4-BE49-F238E27FC236}">
                <a16:creationId xmlns:a16="http://schemas.microsoft.com/office/drawing/2014/main" id="{B1D3B87C-DF91-D2BC-B86C-458F63BF5EAD}"/>
              </a:ext>
            </a:extLst>
          </p:cNvPr>
          <p:cNvGrpSpPr/>
          <p:nvPr/>
        </p:nvGrpSpPr>
        <p:grpSpPr>
          <a:xfrm>
            <a:off x="8707540" y="4775933"/>
            <a:ext cx="2076622" cy="672074"/>
            <a:chOff x="1278518" y="1625399"/>
            <a:chExt cx="2272078" cy="1123637"/>
          </a:xfrm>
        </p:grpSpPr>
        <p:sp>
          <p:nvSpPr>
            <p:cNvPr id="67" name="矩形: 圆角 66">
              <a:extLst>
                <a:ext uri="{FF2B5EF4-FFF2-40B4-BE49-F238E27FC236}">
                  <a16:creationId xmlns:a16="http://schemas.microsoft.com/office/drawing/2014/main" id="{955DCFC5-D67D-4D9C-51C9-2964E7774B88}"/>
                </a:ext>
              </a:extLst>
            </p:cNvPr>
            <p:cNvSpPr/>
            <p:nvPr/>
          </p:nvSpPr>
          <p:spPr>
            <a:xfrm>
              <a:off x="1278518" y="1625399"/>
              <a:ext cx="2272078" cy="1123637"/>
            </a:xfrm>
            <a:prstGeom prst="roundRect">
              <a:avLst>
                <a:gd name="adj" fmla="val 10182"/>
              </a:avLst>
            </a:prstGeom>
            <a:pattFill prst="ltUpDiag">
              <a:fgClr>
                <a:schemeClr val="bg1">
                  <a:lumMod val="85000"/>
                </a:schemeClr>
              </a:fgClr>
              <a:bgClr>
                <a:schemeClr val="bg1"/>
              </a:bgClr>
            </a:pattFill>
            <a:ln w="19050">
              <a:solidFill>
                <a:schemeClr val="accent1"/>
              </a:solidFill>
            </a:ln>
            <a:effectLst>
              <a:outerShdw blurRad="63500" sx="101000" sy="101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grpSp>
          <p:nvGrpSpPr>
            <p:cNvPr id="68" name="组合 67">
              <a:extLst>
                <a:ext uri="{FF2B5EF4-FFF2-40B4-BE49-F238E27FC236}">
                  <a16:creationId xmlns:a16="http://schemas.microsoft.com/office/drawing/2014/main" id="{8C2C00B5-43D8-DCAC-790A-0C144EB225D6}"/>
                </a:ext>
              </a:extLst>
            </p:cNvPr>
            <p:cNvGrpSpPr/>
            <p:nvPr/>
          </p:nvGrpSpPr>
          <p:grpSpPr>
            <a:xfrm>
              <a:off x="3218450" y="1773928"/>
              <a:ext cx="204311" cy="190151"/>
              <a:chOff x="3984487" y="4983865"/>
              <a:chExt cx="384258" cy="357626"/>
            </a:xfrm>
            <a:solidFill>
              <a:schemeClr val="accent1"/>
            </a:solidFill>
          </p:grpSpPr>
          <p:sp>
            <p:nvSpPr>
              <p:cNvPr id="70" name="任意多边形: 形状 69">
                <a:extLst>
                  <a:ext uri="{FF2B5EF4-FFF2-40B4-BE49-F238E27FC236}">
                    <a16:creationId xmlns:a16="http://schemas.microsoft.com/office/drawing/2014/main" id="{8BA2DEF4-C134-277D-3142-633562B84CD6}"/>
                  </a:ext>
                </a:extLst>
              </p:cNvPr>
              <p:cNvSpPr>
                <a:spLocks/>
              </p:cNvSpPr>
              <p:nvPr/>
            </p:nvSpPr>
            <p:spPr bwMode="auto">
              <a:xfrm>
                <a:off x="3984487" y="5149995"/>
                <a:ext cx="219393" cy="191496"/>
              </a:xfrm>
              <a:custGeom>
                <a:avLst/>
                <a:gdLst>
                  <a:gd name="T0" fmla="*/ 54 w 73"/>
                  <a:gd name="T1" fmla="*/ 18 h 64"/>
                  <a:gd name="T2" fmla="*/ 44 w 73"/>
                  <a:gd name="T3" fmla="*/ 3 h 64"/>
                  <a:gd name="T4" fmla="*/ 43 w 73"/>
                  <a:gd name="T5" fmla="*/ 0 h 64"/>
                  <a:gd name="T6" fmla="*/ 0 w 73"/>
                  <a:gd name="T7" fmla="*/ 43 h 64"/>
                  <a:gd name="T8" fmla="*/ 0 w 73"/>
                  <a:gd name="T9" fmla="*/ 64 h 64"/>
                  <a:gd name="T10" fmla="*/ 40 w 73"/>
                  <a:gd name="T11" fmla="*/ 64 h 64"/>
                  <a:gd name="T12" fmla="*/ 40 w 73"/>
                  <a:gd name="T13" fmla="*/ 52 h 64"/>
                  <a:gd name="T14" fmla="*/ 52 w 73"/>
                  <a:gd name="T15" fmla="*/ 52 h 64"/>
                  <a:gd name="T16" fmla="*/ 52 w 73"/>
                  <a:gd name="T17" fmla="*/ 40 h 64"/>
                  <a:gd name="T18" fmla="*/ 64 w 73"/>
                  <a:gd name="T19" fmla="*/ 40 h 64"/>
                  <a:gd name="T20" fmla="*/ 64 w 73"/>
                  <a:gd name="T21" fmla="*/ 40 h 64"/>
                  <a:gd name="T22" fmla="*/ 73 w 73"/>
                  <a:gd name="T23" fmla="*/ 30 h 64"/>
                  <a:gd name="T24" fmla="*/ 70 w 73"/>
                  <a:gd name="T25" fmla="*/ 29 h 64"/>
                  <a:gd name="T26" fmla="*/ 54 w 73"/>
                  <a:gd name="T27" fmla="*/ 18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3" h="64">
                    <a:moveTo>
                      <a:pt x="54" y="18"/>
                    </a:moveTo>
                    <a:cubicBezTo>
                      <a:pt x="50" y="14"/>
                      <a:pt x="46" y="9"/>
                      <a:pt x="44" y="3"/>
                    </a:cubicBezTo>
                    <a:cubicBezTo>
                      <a:pt x="43" y="2"/>
                      <a:pt x="43" y="1"/>
                      <a:pt x="43" y="0"/>
                    </a:cubicBezTo>
                    <a:cubicBezTo>
                      <a:pt x="0" y="43"/>
                      <a:pt x="0" y="43"/>
                      <a:pt x="0" y="43"/>
                    </a:cubicBezTo>
                    <a:cubicBezTo>
                      <a:pt x="0" y="64"/>
                      <a:pt x="0" y="64"/>
                      <a:pt x="0" y="64"/>
                    </a:cubicBezTo>
                    <a:cubicBezTo>
                      <a:pt x="40" y="64"/>
                      <a:pt x="40" y="64"/>
                      <a:pt x="40" y="64"/>
                    </a:cubicBezTo>
                    <a:cubicBezTo>
                      <a:pt x="40" y="52"/>
                      <a:pt x="40" y="52"/>
                      <a:pt x="40" y="52"/>
                    </a:cubicBezTo>
                    <a:cubicBezTo>
                      <a:pt x="52" y="52"/>
                      <a:pt x="52" y="52"/>
                      <a:pt x="52" y="52"/>
                    </a:cubicBezTo>
                    <a:cubicBezTo>
                      <a:pt x="52" y="40"/>
                      <a:pt x="52" y="40"/>
                      <a:pt x="52" y="40"/>
                    </a:cubicBezTo>
                    <a:cubicBezTo>
                      <a:pt x="64" y="40"/>
                      <a:pt x="64" y="40"/>
                      <a:pt x="64" y="40"/>
                    </a:cubicBezTo>
                    <a:cubicBezTo>
                      <a:pt x="64" y="40"/>
                      <a:pt x="64" y="40"/>
                      <a:pt x="64" y="40"/>
                    </a:cubicBezTo>
                    <a:cubicBezTo>
                      <a:pt x="73" y="30"/>
                      <a:pt x="73" y="30"/>
                      <a:pt x="73" y="30"/>
                    </a:cubicBezTo>
                    <a:cubicBezTo>
                      <a:pt x="72" y="30"/>
                      <a:pt x="71" y="29"/>
                      <a:pt x="70" y="29"/>
                    </a:cubicBezTo>
                    <a:cubicBezTo>
                      <a:pt x="64" y="26"/>
                      <a:pt x="59" y="23"/>
                      <a:pt x="54"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sp>
            <p:nvSpPr>
              <p:cNvPr id="71" name="任意多边形: 形状 70">
                <a:extLst>
                  <a:ext uri="{FF2B5EF4-FFF2-40B4-BE49-F238E27FC236}">
                    <a16:creationId xmlns:a16="http://schemas.microsoft.com/office/drawing/2014/main" id="{D4EB9D67-5D75-2CCE-9295-715BB15A0E55}"/>
                  </a:ext>
                </a:extLst>
              </p:cNvPr>
              <p:cNvSpPr>
                <a:spLocks noEditPoints="1"/>
              </p:cNvSpPr>
              <p:nvPr/>
            </p:nvSpPr>
            <p:spPr bwMode="auto">
              <a:xfrm>
                <a:off x="4134132" y="4983865"/>
                <a:ext cx="234613" cy="234613"/>
              </a:xfrm>
              <a:custGeom>
                <a:avLst/>
                <a:gdLst>
                  <a:gd name="T0" fmla="*/ 39 w 78"/>
                  <a:gd name="T1" fmla="*/ 0 h 78"/>
                  <a:gd name="T2" fmla="*/ 0 w 78"/>
                  <a:gd name="T3" fmla="*/ 39 h 78"/>
                  <a:gd name="T4" fmla="*/ 39 w 78"/>
                  <a:gd name="T5" fmla="*/ 78 h 78"/>
                  <a:gd name="T6" fmla="*/ 78 w 78"/>
                  <a:gd name="T7" fmla="*/ 39 h 78"/>
                  <a:gd name="T8" fmla="*/ 39 w 78"/>
                  <a:gd name="T9" fmla="*/ 0 h 78"/>
                  <a:gd name="T10" fmla="*/ 60 w 78"/>
                  <a:gd name="T11" fmla="*/ 32 h 78"/>
                  <a:gd name="T12" fmla="*/ 46 w 78"/>
                  <a:gd name="T13" fmla="*/ 32 h 78"/>
                  <a:gd name="T14" fmla="*/ 46 w 78"/>
                  <a:gd name="T15" fmla="*/ 18 h 78"/>
                  <a:gd name="T16" fmla="*/ 60 w 78"/>
                  <a:gd name="T17" fmla="*/ 18 h 78"/>
                  <a:gd name="T18" fmla="*/ 60 w 78"/>
                  <a:gd name="T19" fmla="*/ 32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8" h="78">
                    <a:moveTo>
                      <a:pt x="39" y="0"/>
                    </a:moveTo>
                    <a:cubicBezTo>
                      <a:pt x="17" y="0"/>
                      <a:pt x="0" y="17"/>
                      <a:pt x="0" y="39"/>
                    </a:cubicBezTo>
                    <a:cubicBezTo>
                      <a:pt x="0" y="60"/>
                      <a:pt x="17" y="78"/>
                      <a:pt x="39" y="78"/>
                    </a:cubicBezTo>
                    <a:cubicBezTo>
                      <a:pt x="60" y="78"/>
                      <a:pt x="78" y="60"/>
                      <a:pt x="78" y="39"/>
                    </a:cubicBezTo>
                    <a:cubicBezTo>
                      <a:pt x="78" y="17"/>
                      <a:pt x="60" y="0"/>
                      <a:pt x="39" y="0"/>
                    </a:cubicBezTo>
                    <a:close/>
                    <a:moveTo>
                      <a:pt x="60" y="32"/>
                    </a:moveTo>
                    <a:cubicBezTo>
                      <a:pt x="56" y="36"/>
                      <a:pt x="50" y="36"/>
                      <a:pt x="46" y="32"/>
                    </a:cubicBezTo>
                    <a:cubicBezTo>
                      <a:pt x="42" y="28"/>
                      <a:pt x="42" y="22"/>
                      <a:pt x="46" y="18"/>
                    </a:cubicBezTo>
                    <a:cubicBezTo>
                      <a:pt x="50" y="14"/>
                      <a:pt x="56" y="14"/>
                      <a:pt x="60" y="18"/>
                    </a:cubicBezTo>
                    <a:cubicBezTo>
                      <a:pt x="63" y="22"/>
                      <a:pt x="63" y="28"/>
                      <a:pt x="60" y="3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spAutoFit/>
              </a:bodyPr>
              <a:lstStyle/>
              <a:p>
                <a:endParaRPr lang="zh-CN" altLang="en-US"/>
              </a:p>
            </p:txBody>
          </p:sp>
        </p:grpSp>
        <p:sp>
          <p:nvSpPr>
            <p:cNvPr id="69" name="文本框 68">
              <a:extLst>
                <a:ext uri="{FF2B5EF4-FFF2-40B4-BE49-F238E27FC236}">
                  <a16:creationId xmlns:a16="http://schemas.microsoft.com/office/drawing/2014/main" id="{D8DD4888-2112-21B2-6900-FD15FBD19246}"/>
                </a:ext>
              </a:extLst>
            </p:cNvPr>
            <p:cNvSpPr txBox="1"/>
            <p:nvPr/>
          </p:nvSpPr>
          <p:spPr>
            <a:xfrm>
              <a:off x="1465545" y="1836299"/>
              <a:ext cx="2085051" cy="617485"/>
            </a:xfrm>
            <a:prstGeom prst="rect">
              <a:avLst/>
            </a:prstGeom>
            <a:noFill/>
          </p:spPr>
          <p:txBody>
            <a:bodyPr wrap="square" lIns="0" rtlCol="0">
              <a:spAutoFit/>
            </a:bodyPr>
            <a:lstStyle/>
            <a:p>
              <a:r>
                <a:rPr lang="en-US" altLang="zh-CN" dirty="0">
                  <a:solidFill>
                    <a:schemeClr val="accent1"/>
                  </a:solidFill>
                  <a:latin typeface="Impact" panose="020B0806030902050204" pitchFamily="34" charset="0"/>
                </a:rPr>
                <a:t>06 </a:t>
              </a:r>
              <a:r>
                <a:rPr lang="en-US" altLang="zh-CN" dirty="0">
                  <a:solidFill>
                    <a:schemeClr val="accent1"/>
                  </a:solidFill>
                  <a:latin typeface="+mj-ea"/>
                  <a:ea typeface="+mj-ea"/>
                </a:rPr>
                <a:t>Talking Head</a:t>
              </a:r>
              <a:endParaRPr lang="zh-CN" altLang="en-US" sz="3200" dirty="0">
                <a:solidFill>
                  <a:schemeClr val="accent1"/>
                </a:solidFill>
                <a:latin typeface="+mj-ea"/>
                <a:ea typeface="+mj-ea"/>
              </a:endParaRPr>
            </a:p>
          </p:txBody>
        </p:sp>
      </p:grpSp>
    </p:spTree>
    <p:extLst>
      <p:ext uri="{BB962C8B-B14F-4D97-AF65-F5344CB8AC3E}">
        <p14:creationId xmlns:p14="http://schemas.microsoft.com/office/powerpoint/2010/main" val="320033859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 name="组合 37">
            <a:extLst>
              <a:ext uri="{FF2B5EF4-FFF2-40B4-BE49-F238E27FC236}">
                <a16:creationId xmlns:a16="http://schemas.microsoft.com/office/drawing/2014/main" id="{5E979007-C5A9-D4E3-7499-9E02FA998AF7}"/>
              </a:ext>
            </a:extLst>
          </p:cNvPr>
          <p:cNvGrpSpPr/>
          <p:nvPr/>
        </p:nvGrpSpPr>
        <p:grpSpPr>
          <a:xfrm>
            <a:off x="9084575" y="1931150"/>
            <a:ext cx="2447024" cy="2995699"/>
            <a:chOff x="9084575" y="1931150"/>
            <a:chExt cx="2447024" cy="2995699"/>
          </a:xfrm>
        </p:grpSpPr>
        <p:sp>
          <p:nvSpPr>
            <p:cNvPr id="39" name="矩形 38">
              <a:extLst>
                <a:ext uri="{FF2B5EF4-FFF2-40B4-BE49-F238E27FC236}">
                  <a16:creationId xmlns:a16="http://schemas.microsoft.com/office/drawing/2014/main" id="{0449857E-8615-BFD7-A7E5-A801773F911C}"/>
                </a:ext>
              </a:extLst>
            </p:cNvPr>
            <p:cNvSpPr/>
            <p:nvPr/>
          </p:nvSpPr>
          <p:spPr>
            <a:xfrm>
              <a:off x="9084575" y="1931150"/>
              <a:ext cx="2447024" cy="299569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40" name="矩形 39">
              <a:extLst>
                <a:ext uri="{FF2B5EF4-FFF2-40B4-BE49-F238E27FC236}">
                  <a16:creationId xmlns:a16="http://schemas.microsoft.com/office/drawing/2014/main" id="{D6EC9946-A068-3748-6942-3ADC5F2A2231}"/>
                </a:ext>
              </a:extLst>
            </p:cNvPr>
            <p:cNvSpPr/>
            <p:nvPr/>
          </p:nvSpPr>
          <p:spPr>
            <a:xfrm>
              <a:off x="9256850" y="2057889"/>
              <a:ext cx="1389142" cy="396583"/>
            </a:xfrm>
            <a:prstGeom prst="rect">
              <a:avLst/>
            </a:prstGeom>
          </p:spPr>
          <p:txBody>
            <a:bodyPr wrap="square" lIns="0">
              <a:spAutoFit/>
            </a:bodyPr>
            <a:lstStyle/>
            <a:p>
              <a:pPr>
                <a:lnSpc>
                  <a:spcPct val="120000"/>
                </a:lnSpc>
              </a:pPr>
              <a:endParaRPr lang="en-US" altLang="zh-CN" b="1" dirty="0">
                <a:solidFill>
                  <a:schemeClr val="bg1"/>
                </a:solidFill>
                <a:latin typeface="+mj-ea"/>
                <a:ea typeface="+mj-ea"/>
                <a:cs typeface="Arial" panose="020B0604020202020204" pitchFamily="34" charset="0"/>
              </a:endParaRPr>
            </a:p>
          </p:txBody>
        </p:sp>
        <p:sp>
          <p:nvSpPr>
            <p:cNvPr id="41" name="矩形 40">
              <a:extLst>
                <a:ext uri="{FF2B5EF4-FFF2-40B4-BE49-F238E27FC236}">
                  <a16:creationId xmlns:a16="http://schemas.microsoft.com/office/drawing/2014/main" id="{B88A47EE-44A8-A6F0-C881-0CFF70591251}"/>
                </a:ext>
              </a:extLst>
            </p:cNvPr>
            <p:cNvSpPr/>
            <p:nvPr/>
          </p:nvSpPr>
          <p:spPr>
            <a:xfrm>
              <a:off x="9084576"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42" name="矩形 41">
              <a:extLst>
                <a:ext uri="{FF2B5EF4-FFF2-40B4-BE49-F238E27FC236}">
                  <a16:creationId xmlns:a16="http://schemas.microsoft.com/office/drawing/2014/main" id="{C08E2709-F2FE-6B6E-14EC-9B11043B6F35}"/>
                </a:ext>
              </a:extLst>
            </p:cNvPr>
            <p:cNvSpPr/>
            <p:nvPr/>
          </p:nvSpPr>
          <p:spPr>
            <a:xfrm>
              <a:off x="9256850" y="2638607"/>
              <a:ext cx="2225740" cy="1343125"/>
            </a:xfrm>
            <a:prstGeom prst="rect">
              <a:avLst/>
            </a:prstGeom>
          </p:spPr>
          <p:txBody>
            <a:bodyPr wrap="square" lIns="0">
              <a:spAutoFit/>
            </a:bodyPr>
            <a:lstStyle/>
            <a:p>
              <a:pPr>
                <a:lnSpc>
                  <a:spcPct val="130000"/>
                </a:lnSpc>
              </a:pPr>
              <a:r>
                <a:rPr lang="en-US" altLang="zh-CN" sz="1600" dirty="0" err="1">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Gradio</a:t>
              </a: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静态内网穿透的方式只允许存在</a:t>
              </a:r>
              <a:r>
                <a:rPr lang="en-US" altLang="zh-CN"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3</a:t>
              </a: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天，可以使用</a:t>
              </a:r>
              <a:r>
                <a:rPr lang="en-US" altLang="zh-CN"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nginx</a:t>
              </a: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部署</a:t>
              </a:r>
              <a:r>
                <a:rPr lang="en-US" altLang="zh-CN"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web</a:t>
              </a: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应用，并且配置负载均衡</a:t>
              </a:r>
            </a:p>
          </p:txBody>
        </p:sp>
      </p:grpSp>
      <p:grpSp>
        <p:nvGrpSpPr>
          <p:cNvPr id="61" name="组合 60">
            <a:extLst>
              <a:ext uri="{FF2B5EF4-FFF2-40B4-BE49-F238E27FC236}">
                <a16:creationId xmlns:a16="http://schemas.microsoft.com/office/drawing/2014/main" id="{B82FA51D-7C1D-81F5-98D6-8210F8054A23}"/>
              </a:ext>
            </a:extLst>
          </p:cNvPr>
          <p:cNvGrpSpPr/>
          <p:nvPr/>
        </p:nvGrpSpPr>
        <p:grpSpPr>
          <a:xfrm>
            <a:off x="3319199" y="1931150"/>
            <a:ext cx="2447024" cy="2995699"/>
            <a:chOff x="9084575" y="1931150"/>
            <a:chExt cx="2447024" cy="2995699"/>
          </a:xfrm>
        </p:grpSpPr>
        <p:sp>
          <p:nvSpPr>
            <p:cNvPr id="62" name="矩形 61">
              <a:extLst>
                <a:ext uri="{FF2B5EF4-FFF2-40B4-BE49-F238E27FC236}">
                  <a16:creationId xmlns:a16="http://schemas.microsoft.com/office/drawing/2014/main" id="{7BF34A0A-0560-0A00-AEE3-8A4303AB65A2}"/>
                </a:ext>
              </a:extLst>
            </p:cNvPr>
            <p:cNvSpPr/>
            <p:nvPr/>
          </p:nvSpPr>
          <p:spPr>
            <a:xfrm>
              <a:off x="9084575" y="1931150"/>
              <a:ext cx="2447024" cy="2995699"/>
            </a:xfrm>
            <a:prstGeom prst="rect">
              <a:avLst/>
            </a:prstGeom>
            <a:solidFill>
              <a:schemeClr val="accent2"/>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63" name="矩形 62">
              <a:extLst>
                <a:ext uri="{FF2B5EF4-FFF2-40B4-BE49-F238E27FC236}">
                  <a16:creationId xmlns:a16="http://schemas.microsoft.com/office/drawing/2014/main" id="{F98F5002-38D2-57DC-D21D-8DBCF8C3A43E}"/>
                </a:ext>
              </a:extLst>
            </p:cNvPr>
            <p:cNvSpPr/>
            <p:nvPr/>
          </p:nvSpPr>
          <p:spPr>
            <a:xfrm>
              <a:off x="9256850" y="2057889"/>
              <a:ext cx="1389142" cy="396583"/>
            </a:xfrm>
            <a:prstGeom prst="rect">
              <a:avLst/>
            </a:prstGeom>
          </p:spPr>
          <p:txBody>
            <a:bodyPr wrap="square" lIns="0">
              <a:spAutoFit/>
            </a:bodyPr>
            <a:lstStyle/>
            <a:p>
              <a:pPr>
                <a:lnSpc>
                  <a:spcPct val="120000"/>
                </a:lnSpc>
              </a:pPr>
              <a:endParaRPr lang="en-US" altLang="zh-CN" b="1" dirty="0">
                <a:solidFill>
                  <a:schemeClr val="bg1"/>
                </a:solidFill>
                <a:latin typeface="+mj-ea"/>
                <a:ea typeface="+mj-ea"/>
                <a:cs typeface="Arial" panose="020B0604020202020204" pitchFamily="34" charset="0"/>
              </a:endParaRPr>
            </a:p>
          </p:txBody>
        </p:sp>
        <p:sp>
          <p:nvSpPr>
            <p:cNvPr id="64" name="矩形 63">
              <a:extLst>
                <a:ext uri="{FF2B5EF4-FFF2-40B4-BE49-F238E27FC236}">
                  <a16:creationId xmlns:a16="http://schemas.microsoft.com/office/drawing/2014/main" id="{04E874E3-22C8-32EC-91FC-C67B13392377}"/>
                </a:ext>
              </a:extLst>
            </p:cNvPr>
            <p:cNvSpPr/>
            <p:nvPr/>
          </p:nvSpPr>
          <p:spPr>
            <a:xfrm>
              <a:off x="9084576"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65" name="矩形 64">
              <a:extLst>
                <a:ext uri="{FF2B5EF4-FFF2-40B4-BE49-F238E27FC236}">
                  <a16:creationId xmlns:a16="http://schemas.microsoft.com/office/drawing/2014/main" id="{4B920C48-9693-C951-6417-A51A46E5FC5E}"/>
                </a:ext>
              </a:extLst>
            </p:cNvPr>
            <p:cNvSpPr/>
            <p:nvPr/>
          </p:nvSpPr>
          <p:spPr>
            <a:xfrm>
              <a:off x="9223879" y="2571622"/>
              <a:ext cx="2225740" cy="1647374"/>
            </a:xfrm>
            <a:prstGeom prst="rect">
              <a:avLst/>
            </a:prstGeom>
          </p:spPr>
          <p:txBody>
            <a:bodyPr wrap="square" lIns="0">
              <a:spAutoFit/>
            </a:bodyPr>
            <a:lstStyle/>
            <a:p>
              <a:pPr>
                <a:lnSpc>
                  <a:spcPct val="130000"/>
                </a:lnSpc>
              </a:pP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目前本系统的虚拟人只有头部，由于头部肩膀的抖动不好将生成的帧贴回原图使虚拟人有肢体部分</a:t>
              </a:r>
            </a:p>
          </p:txBody>
        </p:sp>
      </p:grpSp>
      <p:sp>
        <p:nvSpPr>
          <p:cNvPr id="2" name="标题 1">
            <a:extLst>
              <a:ext uri="{FF2B5EF4-FFF2-40B4-BE49-F238E27FC236}">
                <a16:creationId xmlns:a16="http://schemas.microsoft.com/office/drawing/2014/main" id="{C78C84D8-A930-4892-9CD2-5CD3AD307172}"/>
              </a:ext>
            </a:extLst>
          </p:cNvPr>
          <p:cNvSpPr>
            <a:spLocks noGrp="1"/>
          </p:cNvSpPr>
          <p:nvPr>
            <p:ph type="title"/>
          </p:nvPr>
        </p:nvSpPr>
        <p:spPr>
          <a:xfrm>
            <a:off x="792481" y="565283"/>
            <a:ext cx="3261359" cy="360099"/>
          </a:xfrm>
        </p:spPr>
        <p:txBody>
          <a:bodyPr wrap="square">
            <a:spAutoFit/>
          </a:bodyPr>
          <a:lstStyle/>
          <a:p>
            <a:r>
              <a:rPr lang="zh-CN" altLang="en-US" dirty="0"/>
              <a:t>系统可以优化的方案</a:t>
            </a:r>
          </a:p>
        </p:txBody>
      </p:sp>
      <p:grpSp>
        <p:nvGrpSpPr>
          <p:cNvPr id="25" name="组合 24">
            <a:extLst>
              <a:ext uri="{FF2B5EF4-FFF2-40B4-BE49-F238E27FC236}">
                <a16:creationId xmlns:a16="http://schemas.microsoft.com/office/drawing/2014/main" id="{7C7A94B3-231E-5499-78C4-B760DF4C2115}"/>
              </a:ext>
            </a:extLst>
          </p:cNvPr>
          <p:cNvGrpSpPr/>
          <p:nvPr/>
        </p:nvGrpSpPr>
        <p:grpSpPr>
          <a:xfrm>
            <a:off x="6276516" y="1931150"/>
            <a:ext cx="4960444" cy="2995699"/>
            <a:chOff x="6276516" y="1931150"/>
            <a:chExt cx="4960444" cy="2995699"/>
          </a:xfrm>
        </p:grpSpPr>
        <p:sp>
          <p:nvSpPr>
            <p:cNvPr id="26" name="矩形 25">
              <a:extLst>
                <a:ext uri="{FF2B5EF4-FFF2-40B4-BE49-F238E27FC236}">
                  <a16:creationId xmlns:a16="http://schemas.microsoft.com/office/drawing/2014/main" id="{C9765FB3-6874-92D8-AC17-46649E9367C9}"/>
                </a:ext>
              </a:extLst>
            </p:cNvPr>
            <p:cNvSpPr/>
            <p:nvPr/>
          </p:nvSpPr>
          <p:spPr>
            <a:xfrm>
              <a:off x="6276516" y="1931150"/>
              <a:ext cx="2447024" cy="299569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7" name="矩形 26">
              <a:extLst>
                <a:ext uri="{FF2B5EF4-FFF2-40B4-BE49-F238E27FC236}">
                  <a16:creationId xmlns:a16="http://schemas.microsoft.com/office/drawing/2014/main" id="{5E3FE10B-3B6C-B98C-055C-491F203478D7}"/>
                </a:ext>
              </a:extLst>
            </p:cNvPr>
            <p:cNvSpPr/>
            <p:nvPr/>
          </p:nvSpPr>
          <p:spPr>
            <a:xfrm>
              <a:off x="6448790" y="2057889"/>
              <a:ext cx="2225739" cy="396583"/>
            </a:xfrm>
            <a:prstGeom prst="rect">
              <a:avLst/>
            </a:prstGeom>
          </p:spPr>
          <p:txBody>
            <a:bodyPr wrap="square" lIns="0">
              <a:spAutoFit/>
            </a:bodyPr>
            <a:lstStyle/>
            <a:p>
              <a:pPr>
                <a:lnSpc>
                  <a:spcPct val="120000"/>
                </a:lnSpc>
              </a:pPr>
              <a:r>
                <a:rPr lang="en-US" altLang="zh-CN" b="1" dirty="0">
                  <a:solidFill>
                    <a:schemeClr val="bg1"/>
                  </a:solidFill>
                  <a:latin typeface="+mj-ea"/>
                  <a:ea typeface="+mj-ea"/>
                  <a:cs typeface="Arial" panose="020B0604020202020204" pitchFamily="34" charset="0"/>
                </a:rPr>
                <a:t>A2ET</a:t>
              </a:r>
              <a:r>
                <a:rPr lang="zh-CN" altLang="en-US" b="1" dirty="0">
                  <a:solidFill>
                    <a:schemeClr val="bg1"/>
                  </a:solidFill>
                  <a:latin typeface="+mj-ea"/>
                  <a:ea typeface="+mj-ea"/>
                  <a:cs typeface="Arial" panose="020B0604020202020204" pitchFamily="34" charset="0"/>
                </a:rPr>
                <a:t>对中文的支持</a:t>
              </a:r>
              <a:endParaRPr lang="en-US" altLang="zh-CN" b="1" dirty="0">
                <a:solidFill>
                  <a:schemeClr val="bg1"/>
                </a:solidFill>
                <a:latin typeface="+mj-ea"/>
                <a:ea typeface="+mj-ea"/>
                <a:cs typeface="Arial" panose="020B0604020202020204" pitchFamily="34" charset="0"/>
              </a:endParaRPr>
            </a:p>
          </p:txBody>
        </p:sp>
        <p:sp>
          <p:nvSpPr>
            <p:cNvPr id="28" name="矩形 27">
              <a:extLst>
                <a:ext uri="{FF2B5EF4-FFF2-40B4-BE49-F238E27FC236}">
                  <a16:creationId xmlns:a16="http://schemas.microsoft.com/office/drawing/2014/main" id="{88CFB643-8E23-318C-D8E7-E39B2F37C7CD}"/>
                </a:ext>
              </a:extLst>
            </p:cNvPr>
            <p:cNvSpPr/>
            <p:nvPr/>
          </p:nvSpPr>
          <p:spPr>
            <a:xfrm>
              <a:off x="6276517"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29" name="矩形 28">
              <a:extLst>
                <a:ext uri="{FF2B5EF4-FFF2-40B4-BE49-F238E27FC236}">
                  <a16:creationId xmlns:a16="http://schemas.microsoft.com/office/drawing/2014/main" id="{330FEC10-B88E-8514-CC1A-1C93F129F6A7}"/>
                </a:ext>
              </a:extLst>
            </p:cNvPr>
            <p:cNvSpPr/>
            <p:nvPr/>
          </p:nvSpPr>
          <p:spPr>
            <a:xfrm>
              <a:off x="6448790" y="2638607"/>
              <a:ext cx="2274749" cy="1647374"/>
            </a:xfrm>
            <a:prstGeom prst="rect">
              <a:avLst/>
            </a:prstGeom>
          </p:spPr>
          <p:txBody>
            <a:bodyPr wrap="square" lIns="0">
              <a:spAutoFit/>
            </a:bodyPr>
            <a:lstStyle/>
            <a:p>
              <a:pPr>
                <a:lnSpc>
                  <a:spcPct val="130000"/>
                </a:lnSpc>
              </a:pP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由于</a:t>
              </a:r>
              <a:r>
                <a:rPr lang="en-US" altLang="zh-CN"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A2ET</a:t>
              </a: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是在</a:t>
              </a:r>
              <a:r>
                <a:rPr lang="en-US" altLang="zh-CN" sz="1600" b="1"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Voxceleb2</a:t>
              </a: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数据和</a:t>
              </a:r>
              <a:r>
                <a:rPr lang="en-US" altLang="zh-CN" sz="1600" b="1"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MEAD</a:t>
              </a:r>
              <a:r>
                <a:rPr lang="zh-CN" altLang="en-US" sz="1600" dirty="0">
                  <a:solidFill>
                    <a:schemeClr val="tx1">
                      <a:lumMod val="95000"/>
                      <a:lumOff val="5000"/>
                    </a:schemeClr>
                  </a:solidFill>
                  <a:latin typeface="宋体" panose="02010600030101010101" pitchFamily="2" charset="-122"/>
                  <a:ea typeface="宋体" panose="02010600030101010101" pitchFamily="2" charset="-122"/>
                  <a:cs typeface="Arial" panose="020B0604020202020204" pitchFamily="34" charset="0"/>
                </a:rPr>
                <a:t>英文数据训练的，由于中文与英文音素存在差别，所以需要在中文数据集上重训</a:t>
              </a:r>
            </a:p>
          </p:txBody>
        </p:sp>
        <p:sp>
          <p:nvSpPr>
            <p:cNvPr id="75" name="矩形 74">
              <a:extLst>
                <a:ext uri="{FF2B5EF4-FFF2-40B4-BE49-F238E27FC236}">
                  <a16:creationId xmlns:a16="http://schemas.microsoft.com/office/drawing/2014/main" id="{12AA6149-329C-ED76-604B-B813F5D3B6C8}"/>
                </a:ext>
              </a:extLst>
            </p:cNvPr>
            <p:cNvSpPr/>
            <p:nvPr/>
          </p:nvSpPr>
          <p:spPr>
            <a:xfrm>
              <a:off x="9670904" y="2021113"/>
              <a:ext cx="1566056" cy="396583"/>
            </a:xfrm>
            <a:prstGeom prst="rect">
              <a:avLst/>
            </a:prstGeom>
          </p:spPr>
          <p:txBody>
            <a:bodyPr wrap="square" lIns="0">
              <a:spAutoFit/>
            </a:bodyPr>
            <a:lstStyle/>
            <a:p>
              <a:pPr>
                <a:lnSpc>
                  <a:spcPct val="120000"/>
                </a:lnSpc>
              </a:pPr>
              <a:r>
                <a:rPr lang="zh-CN" altLang="en-US" b="1" dirty="0">
                  <a:solidFill>
                    <a:schemeClr val="bg1"/>
                  </a:solidFill>
                  <a:latin typeface="+mj-ea"/>
                  <a:ea typeface="+mj-ea"/>
                  <a:cs typeface="Arial" panose="020B0604020202020204" pitchFamily="34" charset="0"/>
                </a:rPr>
                <a:t>持续部署方式</a:t>
              </a:r>
              <a:endParaRPr lang="en-US" altLang="zh-CN" b="1" dirty="0">
                <a:solidFill>
                  <a:schemeClr val="bg1"/>
                </a:solidFill>
                <a:latin typeface="+mj-ea"/>
                <a:ea typeface="+mj-ea"/>
                <a:cs typeface="Arial" panose="020B0604020202020204" pitchFamily="34" charset="0"/>
              </a:endParaRPr>
            </a:p>
          </p:txBody>
        </p:sp>
      </p:grpSp>
      <p:grpSp>
        <p:nvGrpSpPr>
          <p:cNvPr id="48" name="组合 47">
            <a:extLst>
              <a:ext uri="{FF2B5EF4-FFF2-40B4-BE49-F238E27FC236}">
                <a16:creationId xmlns:a16="http://schemas.microsoft.com/office/drawing/2014/main" id="{20A9EB36-CA65-5916-B744-2DB1AF682A70}"/>
              </a:ext>
            </a:extLst>
          </p:cNvPr>
          <p:cNvGrpSpPr/>
          <p:nvPr/>
        </p:nvGrpSpPr>
        <p:grpSpPr>
          <a:xfrm>
            <a:off x="361882" y="1963156"/>
            <a:ext cx="5404341" cy="2995699"/>
            <a:chOff x="6276516" y="1931150"/>
            <a:chExt cx="5404341" cy="2995699"/>
          </a:xfrm>
        </p:grpSpPr>
        <p:sp>
          <p:nvSpPr>
            <p:cNvPr id="49" name="矩形 48">
              <a:extLst>
                <a:ext uri="{FF2B5EF4-FFF2-40B4-BE49-F238E27FC236}">
                  <a16:creationId xmlns:a16="http://schemas.microsoft.com/office/drawing/2014/main" id="{5BBA9728-1641-5093-CC8F-9CAC60C5D8F5}"/>
                </a:ext>
              </a:extLst>
            </p:cNvPr>
            <p:cNvSpPr/>
            <p:nvPr/>
          </p:nvSpPr>
          <p:spPr>
            <a:xfrm>
              <a:off x="6276516" y="1931150"/>
              <a:ext cx="2447024" cy="2995699"/>
            </a:xfrm>
            <a:prstGeom prst="rect">
              <a:avLst/>
            </a:prstGeom>
            <a:solidFill>
              <a:schemeClr val="accent1"/>
            </a:solid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50" name="矩形 49">
              <a:extLst>
                <a:ext uri="{FF2B5EF4-FFF2-40B4-BE49-F238E27FC236}">
                  <a16:creationId xmlns:a16="http://schemas.microsoft.com/office/drawing/2014/main" id="{0588FFE1-F279-BEAC-17CD-AE48114ADE48}"/>
                </a:ext>
              </a:extLst>
            </p:cNvPr>
            <p:cNvSpPr/>
            <p:nvPr/>
          </p:nvSpPr>
          <p:spPr>
            <a:xfrm>
              <a:off x="6448790" y="2057889"/>
              <a:ext cx="2225739" cy="396583"/>
            </a:xfrm>
            <a:prstGeom prst="rect">
              <a:avLst/>
            </a:prstGeom>
          </p:spPr>
          <p:txBody>
            <a:bodyPr wrap="square" lIns="0">
              <a:spAutoFit/>
            </a:bodyPr>
            <a:lstStyle/>
            <a:p>
              <a:pPr>
                <a:lnSpc>
                  <a:spcPct val="120000"/>
                </a:lnSpc>
              </a:pPr>
              <a:r>
                <a:rPr lang="zh-CN" altLang="en-US" b="1" dirty="0">
                  <a:solidFill>
                    <a:schemeClr val="bg1"/>
                  </a:solidFill>
                  <a:latin typeface="+mj-ea"/>
                  <a:ea typeface="+mj-ea"/>
                  <a:cs typeface="Arial" panose="020B0604020202020204" pitchFamily="34" charset="0"/>
                </a:rPr>
                <a:t>语音提取就加速</a:t>
              </a:r>
              <a:endParaRPr lang="en-US" altLang="zh-CN" b="1" dirty="0">
                <a:solidFill>
                  <a:schemeClr val="bg1"/>
                </a:solidFill>
                <a:latin typeface="+mj-ea"/>
                <a:ea typeface="+mj-ea"/>
                <a:cs typeface="Arial" panose="020B0604020202020204" pitchFamily="34" charset="0"/>
              </a:endParaRPr>
            </a:p>
          </p:txBody>
        </p:sp>
        <p:sp>
          <p:nvSpPr>
            <p:cNvPr id="51" name="矩形 50">
              <a:extLst>
                <a:ext uri="{FF2B5EF4-FFF2-40B4-BE49-F238E27FC236}">
                  <a16:creationId xmlns:a16="http://schemas.microsoft.com/office/drawing/2014/main" id="{9CB37AAC-BFAE-EAE4-3AEF-E85045510455}"/>
                </a:ext>
              </a:extLst>
            </p:cNvPr>
            <p:cNvSpPr/>
            <p:nvPr/>
          </p:nvSpPr>
          <p:spPr>
            <a:xfrm>
              <a:off x="6276517" y="2516840"/>
              <a:ext cx="2447023" cy="1888333"/>
            </a:xfrm>
            <a:prstGeom prst="rect">
              <a:avLst/>
            </a:prstGeom>
            <a:pattFill prst="ltUpDiag">
              <a:fgClr>
                <a:schemeClr val="bg1">
                  <a:lumMod val="85000"/>
                </a:schemeClr>
              </a:fgClr>
              <a:bgClr>
                <a:schemeClr val="bg1"/>
              </a:bgClr>
            </a:pattFill>
            <a:ln w="3175">
              <a:noFill/>
            </a:ln>
          </p:spPr>
          <p:style>
            <a:lnRef idx="2">
              <a:schemeClr val="accent1">
                <a:shade val="50000"/>
              </a:schemeClr>
            </a:lnRef>
            <a:fillRef idx="1">
              <a:schemeClr val="accent1"/>
            </a:fillRef>
            <a:effectRef idx="0">
              <a:schemeClr val="accent1"/>
            </a:effectRef>
            <a:fontRef idx="minor">
              <a:schemeClr val="lt1"/>
            </a:fontRef>
          </p:style>
          <p:txBody>
            <a:bodyPr rtlCol="0" anchor="ctr">
              <a:spAutoFit/>
            </a:bodyPr>
            <a:lstStyle/>
            <a:p>
              <a:pPr algn="ctr"/>
              <a:endParaRPr lang="zh-CN" altLang="en-US" dirty="0"/>
            </a:p>
          </p:txBody>
        </p:sp>
        <p:sp>
          <p:nvSpPr>
            <p:cNvPr id="52" name="矩形 51">
              <a:extLst>
                <a:ext uri="{FF2B5EF4-FFF2-40B4-BE49-F238E27FC236}">
                  <a16:creationId xmlns:a16="http://schemas.microsoft.com/office/drawing/2014/main" id="{5FB626B6-777C-C16C-2D59-AA79782615D9}"/>
                </a:ext>
              </a:extLst>
            </p:cNvPr>
            <p:cNvSpPr/>
            <p:nvPr/>
          </p:nvSpPr>
          <p:spPr>
            <a:xfrm>
              <a:off x="6346103" y="2587631"/>
              <a:ext cx="2225740" cy="1699504"/>
            </a:xfrm>
            <a:prstGeom prst="rect">
              <a:avLst/>
            </a:prstGeom>
          </p:spPr>
          <p:txBody>
            <a:bodyPr wrap="square" lIns="0">
              <a:spAutoFit/>
            </a:bodyPr>
            <a:lstStyle/>
            <a:p>
              <a:pPr>
                <a:lnSpc>
                  <a:spcPct val="130000"/>
                </a:lnSpc>
              </a:pPr>
              <a:r>
                <a:rPr lang="zh-CN" altLang="en-US" sz="1600" dirty="0">
                  <a:solidFill>
                    <a:schemeClr val="tx1"/>
                  </a:solidFill>
                  <a:latin typeface="宋体" panose="02010600030101010101" pitchFamily="2" charset="-122"/>
                  <a:ea typeface="宋体" panose="02010600030101010101" pitchFamily="2" charset="-122"/>
                </a:rPr>
                <a:t>目前</a:t>
              </a:r>
              <a:r>
                <a:rPr lang="en-US" altLang="zh-CN" sz="1600" dirty="0">
                  <a:solidFill>
                    <a:schemeClr val="tx1"/>
                  </a:solidFill>
                  <a:latin typeface="宋体" panose="02010600030101010101" pitchFamily="2" charset="-122"/>
                  <a:ea typeface="宋体" panose="02010600030101010101" pitchFamily="2" charset="-122"/>
                </a:rPr>
                <a:t>EAT</a:t>
              </a:r>
              <a:r>
                <a:rPr lang="zh-CN" altLang="en-US" sz="1600" dirty="0">
                  <a:solidFill>
                    <a:schemeClr val="tx1"/>
                  </a:solidFill>
                  <a:latin typeface="宋体" panose="02010600030101010101" pitchFamily="2" charset="-122"/>
                  <a:ea typeface="宋体" panose="02010600030101010101" pitchFamily="2" charset="-122"/>
                </a:rPr>
                <a:t>模块的语音特征提取模块采用的</a:t>
              </a:r>
              <a:r>
                <a:rPr lang="en-US" altLang="zh-CN" sz="1600" b="1" dirty="0" err="1">
                  <a:solidFill>
                    <a:schemeClr val="tx1"/>
                  </a:solidFill>
                  <a:latin typeface="宋体" panose="02010600030101010101" pitchFamily="2" charset="-122"/>
                  <a:ea typeface="宋体" panose="02010600030101010101" pitchFamily="2" charset="-122"/>
                </a:rPr>
                <a:t>DeepSpeech</a:t>
              </a:r>
              <a:r>
                <a:rPr lang="zh-CN" altLang="en-US" sz="1600" dirty="0">
                  <a:solidFill>
                    <a:schemeClr val="tx1"/>
                  </a:solidFill>
                  <a:latin typeface="宋体" panose="02010600030101010101" pitchFamily="2" charset="-122"/>
                  <a:ea typeface="宋体" panose="02010600030101010101" pitchFamily="2" charset="-122"/>
                </a:rPr>
                <a:t>的方式，这种方式使用单卡非常慢。</a:t>
              </a:r>
            </a:p>
            <a:p>
              <a:pPr>
                <a:lnSpc>
                  <a:spcPct val="130000"/>
                </a:lnSpc>
              </a:pPr>
              <a:endParaRPr lang="zh-CN" altLang="en-US" dirty="0">
                <a:solidFill>
                  <a:schemeClr val="tx1">
                    <a:lumMod val="95000"/>
                    <a:lumOff val="5000"/>
                  </a:schemeClr>
                </a:solidFill>
                <a:latin typeface="+mn-ea"/>
                <a:cs typeface="Arial" panose="020B0604020202020204" pitchFamily="34" charset="0"/>
              </a:endParaRPr>
            </a:p>
          </p:txBody>
        </p:sp>
        <p:sp>
          <p:nvSpPr>
            <p:cNvPr id="74" name="矩形 73">
              <a:extLst>
                <a:ext uri="{FF2B5EF4-FFF2-40B4-BE49-F238E27FC236}">
                  <a16:creationId xmlns:a16="http://schemas.microsoft.com/office/drawing/2014/main" id="{2638B1BC-A8CF-2F80-EA1A-9EEE6E7F3A07}"/>
                </a:ext>
              </a:extLst>
            </p:cNvPr>
            <p:cNvSpPr/>
            <p:nvPr/>
          </p:nvSpPr>
          <p:spPr>
            <a:xfrm>
              <a:off x="9455118" y="2006988"/>
              <a:ext cx="2225739" cy="396583"/>
            </a:xfrm>
            <a:prstGeom prst="rect">
              <a:avLst/>
            </a:prstGeom>
          </p:spPr>
          <p:txBody>
            <a:bodyPr wrap="square" lIns="0">
              <a:spAutoFit/>
            </a:bodyPr>
            <a:lstStyle/>
            <a:p>
              <a:pPr>
                <a:lnSpc>
                  <a:spcPct val="120000"/>
                </a:lnSpc>
              </a:pPr>
              <a:r>
                <a:rPr lang="zh-CN" altLang="en-US" b="1" dirty="0">
                  <a:solidFill>
                    <a:schemeClr val="bg1"/>
                  </a:solidFill>
                  <a:latin typeface="+mj-ea"/>
                  <a:ea typeface="+mj-ea"/>
                  <a:cs typeface="Arial" panose="020B0604020202020204" pitchFamily="34" charset="0"/>
                </a:rPr>
                <a:t>虚拟人肢体</a:t>
              </a:r>
              <a:endParaRPr lang="en-US" altLang="zh-CN" b="1" dirty="0">
                <a:solidFill>
                  <a:schemeClr val="bg1"/>
                </a:solidFill>
                <a:latin typeface="+mj-ea"/>
                <a:ea typeface="+mj-ea"/>
                <a:cs typeface="Arial" panose="020B0604020202020204" pitchFamily="34" charset="0"/>
              </a:endParaRPr>
            </a:p>
          </p:txBody>
        </p:sp>
      </p:grpSp>
    </p:spTree>
    <p:extLst>
      <p:ext uri="{BB962C8B-B14F-4D97-AF65-F5344CB8AC3E}">
        <p14:creationId xmlns:p14="http://schemas.microsoft.com/office/powerpoint/2010/main" val="39925651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8C84D8-A930-4892-9CD2-5CD3AD307172}"/>
              </a:ext>
            </a:extLst>
          </p:cNvPr>
          <p:cNvSpPr>
            <a:spLocks noGrp="1"/>
          </p:cNvSpPr>
          <p:nvPr>
            <p:ph type="title"/>
          </p:nvPr>
        </p:nvSpPr>
        <p:spPr>
          <a:xfrm>
            <a:off x="792481" y="565283"/>
            <a:ext cx="3261359" cy="360099"/>
          </a:xfrm>
        </p:spPr>
        <p:txBody>
          <a:bodyPr wrap="square">
            <a:spAutoFit/>
          </a:bodyPr>
          <a:lstStyle/>
          <a:p>
            <a:r>
              <a:rPr lang="zh-CN" altLang="en-US" dirty="0"/>
              <a:t>碰到的问题</a:t>
            </a:r>
          </a:p>
        </p:txBody>
      </p:sp>
      <p:pic>
        <p:nvPicPr>
          <p:cNvPr id="4" name="图片 3">
            <a:extLst>
              <a:ext uri="{FF2B5EF4-FFF2-40B4-BE49-F238E27FC236}">
                <a16:creationId xmlns:a16="http://schemas.microsoft.com/office/drawing/2014/main" id="{E26A1036-D1A4-955A-C9D9-5E90B9189F97}"/>
              </a:ext>
            </a:extLst>
          </p:cNvPr>
          <p:cNvPicPr>
            <a:picLocks noChangeAspect="1"/>
          </p:cNvPicPr>
          <p:nvPr/>
        </p:nvPicPr>
        <p:blipFill>
          <a:blip r:embed="rId2"/>
          <a:stretch>
            <a:fillRect/>
          </a:stretch>
        </p:blipFill>
        <p:spPr>
          <a:xfrm>
            <a:off x="368257" y="1197864"/>
            <a:ext cx="5636925" cy="4672584"/>
          </a:xfrm>
          <a:prstGeom prst="rect">
            <a:avLst/>
          </a:prstGeom>
        </p:spPr>
      </p:pic>
      <p:pic>
        <p:nvPicPr>
          <p:cNvPr id="6" name="图片 5">
            <a:extLst>
              <a:ext uri="{FF2B5EF4-FFF2-40B4-BE49-F238E27FC236}">
                <a16:creationId xmlns:a16="http://schemas.microsoft.com/office/drawing/2014/main" id="{2F3A6A8A-E29E-A79D-BD5D-21945D82061C}"/>
              </a:ext>
            </a:extLst>
          </p:cNvPr>
          <p:cNvPicPr>
            <a:picLocks noChangeAspect="1"/>
          </p:cNvPicPr>
          <p:nvPr/>
        </p:nvPicPr>
        <p:blipFill>
          <a:blip r:embed="rId3"/>
          <a:stretch>
            <a:fillRect/>
          </a:stretch>
        </p:blipFill>
        <p:spPr>
          <a:xfrm>
            <a:off x="6096000" y="1197864"/>
            <a:ext cx="5500033" cy="4772593"/>
          </a:xfrm>
          <a:prstGeom prst="rect">
            <a:avLst/>
          </a:prstGeom>
        </p:spPr>
      </p:pic>
    </p:spTree>
    <p:extLst>
      <p:ext uri="{BB962C8B-B14F-4D97-AF65-F5344CB8AC3E}">
        <p14:creationId xmlns:p14="http://schemas.microsoft.com/office/powerpoint/2010/main" val="26496759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9182651-2785-4329-AC66-31E2CC780963}"/>
              </a:ext>
            </a:extLst>
          </p:cNvPr>
          <p:cNvSpPr>
            <a:spLocks noGrp="1"/>
          </p:cNvSpPr>
          <p:nvPr>
            <p:ph type="title"/>
          </p:nvPr>
        </p:nvSpPr>
        <p:spPr>
          <a:xfrm>
            <a:off x="792481" y="565283"/>
            <a:ext cx="1554479" cy="360099"/>
          </a:xfrm>
        </p:spPr>
        <p:txBody>
          <a:bodyPr wrap="square">
            <a:spAutoFit/>
          </a:bodyPr>
          <a:lstStyle/>
          <a:p>
            <a:r>
              <a:rPr lang="zh-CN" altLang="en-US" dirty="0"/>
              <a:t>一些思考</a:t>
            </a:r>
          </a:p>
        </p:txBody>
      </p:sp>
      <p:grpSp>
        <p:nvGrpSpPr>
          <p:cNvPr id="13" name="组合 12">
            <a:extLst>
              <a:ext uri="{FF2B5EF4-FFF2-40B4-BE49-F238E27FC236}">
                <a16:creationId xmlns:a16="http://schemas.microsoft.com/office/drawing/2014/main" id="{3C45064E-2602-4DCA-A1FF-B6A7E4A3356F}"/>
              </a:ext>
            </a:extLst>
          </p:cNvPr>
          <p:cNvGrpSpPr/>
          <p:nvPr/>
        </p:nvGrpSpPr>
        <p:grpSpPr>
          <a:xfrm>
            <a:off x="584202" y="1251419"/>
            <a:ext cx="6785862" cy="4960775"/>
            <a:chOff x="7474089" y="1754979"/>
            <a:chExt cx="2407919" cy="4960775"/>
          </a:xfrm>
        </p:grpSpPr>
        <p:sp>
          <p:nvSpPr>
            <p:cNvPr id="7" name="文本框 6">
              <a:extLst>
                <a:ext uri="{FF2B5EF4-FFF2-40B4-BE49-F238E27FC236}">
                  <a16:creationId xmlns:a16="http://schemas.microsoft.com/office/drawing/2014/main" id="{38B4A761-2415-471B-B4F9-625C32346933}"/>
                </a:ext>
              </a:extLst>
            </p:cNvPr>
            <p:cNvSpPr txBox="1"/>
            <p:nvPr/>
          </p:nvSpPr>
          <p:spPr>
            <a:xfrm>
              <a:off x="7474089" y="2340004"/>
              <a:ext cx="1616215" cy="4375750"/>
            </a:xfrm>
            <a:prstGeom prst="rect">
              <a:avLst/>
            </a:prstGeom>
            <a:noFill/>
          </p:spPr>
          <p:txBody>
            <a:bodyPr wrap="square" lIns="0" rIns="0" rtlCol="0">
              <a:spAutoFit/>
            </a:bodyPr>
            <a:lstStyle/>
            <a:p>
              <a:pPr>
                <a:lnSpc>
                  <a:spcPct val="130000"/>
                </a:lnSpc>
              </a:pP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目前虚拟人已经发展到可以用于制作数字分身，不管是声音还是面部都可以做到几乎一致。</a:t>
              </a:r>
              <a:endParaRPr lang="en-US" altLang="zh-CN" dirty="0">
                <a:latin typeface="宋体" panose="02010600030101010101" pitchFamily="2" charset="-122"/>
                <a:ea typeface="宋体" panose="02010600030101010101" pitchFamily="2" charset="-122"/>
              </a:endParaRPr>
            </a:p>
            <a:p>
              <a:pPr>
                <a:lnSpc>
                  <a:spcPct val="130000"/>
                </a:lnSpc>
              </a:pPr>
              <a:r>
                <a:rPr lang="en-US" altLang="zh-CN" dirty="0">
                  <a:latin typeface="宋体" panose="02010600030101010101" pitchFamily="2" charset="-122"/>
                  <a:ea typeface="宋体" panose="02010600030101010101" pitchFamily="2" charset="-122"/>
                </a:rPr>
                <a:t>2.</a:t>
              </a:r>
              <a:r>
                <a:rPr lang="zh-CN" altLang="en-US" dirty="0">
                  <a:latin typeface="宋体" panose="02010600030101010101" pitchFamily="2" charset="-122"/>
                  <a:ea typeface="宋体" panose="02010600030101010101" pitchFamily="2" charset="-122"/>
                </a:rPr>
                <a:t>虚拟人技术带来极大便利的同时会对人的隐私以及身份带来极大的安全隐患</a:t>
              </a:r>
              <a:endParaRPr lang="en-US" altLang="zh-CN" dirty="0">
                <a:latin typeface="宋体" panose="02010600030101010101" pitchFamily="2" charset="-122"/>
                <a:ea typeface="宋体" panose="02010600030101010101" pitchFamily="2" charset="-122"/>
              </a:endParaRPr>
            </a:p>
            <a:p>
              <a:pPr>
                <a:lnSpc>
                  <a:spcPct val="130000"/>
                </a:lnSpc>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只要获取一个人的视频就可以几乎完美复刻一个人的虚假视频信息。</a:t>
              </a:r>
              <a:endParaRPr lang="en-US" altLang="zh-CN" dirty="0">
                <a:latin typeface="宋体" panose="02010600030101010101" pitchFamily="2" charset="-122"/>
                <a:ea typeface="宋体" panose="02010600030101010101" pitchFamily="2" charset="-122"/>
              </a:endParaRPr>
            </a:p>
            <a:p>
              <a:pPr>
                <a:lnSpc>
                  <a:spcPct val="130000"/>
                </a:lnSpc>
              </a:pPr>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需要一些</a:t>
              </a:r>
              <a:r>
                <a:rPr lang="en-US" altLang="zh-CN" dirty="0">
                  <a:latin typeface="宋体" panose="02010600030101010101" pitchFamily="2" charset="-122"/>
                  <a:ea typeface="宋体" panose="02010600030101010101" pitchFamily="2" charset="-122"/>
                </a:rPr>
                <a:t>AI</a:t>
              </a:r>
              <a:r>
                <a:rPr lang="zh-CN" altLang="en-US" dirty="0">
                  <a:latin typeface="宋体" panose="02010600030101010101" pitchFamily="2" charset="-122"/>
                  <a:ea typeface="宋体" panose="02010600030101010101" pitchFamily="2" charset="-122"/>
                </a:rPr>
                <a:t>对抗的手段来对虚假的生成视频进行鉴别。</a:t>
              </a:r>
              <a:endParaRPr lang="en-US" altLang="zh-CN" dirty="0">
                <a:latin typeface="宋体" panose="02010600030101010101" pitchFamily="2" charset="-122"/>
                <a:ea typeface="宋体" panose="02010600030101010101" pitchFamily="2" charset="-122"/>
              </a:endParaRPr>
            </a:p>
            <a:p>
              <a:pPr>
                <a:lnSpc>
                  <a:spcPct val="130000"/>
                </a:lnSpc>
              </a:pP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虚拟人技术的滥用可能会触犯相关的法律法规，所以明确相关法律后合法使用虚拟人。</a:t>
              </a:r>
              <a:endParaRPr lang="en-US" altLang="zh-CN" dirty="0">
                <a:latin typeface="宋体" panose="02010600030101010101" pitchFamily="2" charset="-122"/>
                <a:ea typeface="宋体" panose="02010600030101010101" pitchFamily="2" charset="-122"/>
              </a:endParaRPr>
            </a:p>
            <a:p>
              <a:pPr>
                <a:lnSpc>
                  <a:spcPct val="130000"/>
                </a:lnSpc>
              </a:pPr>
              <a:endParaRPr lang="en-US" altLang="zh-CN" dirty="0"/>
            </a:p>
          </p:txBody>
        </p:sp>
        <p:sp>
          <p:nvSpPr>
            <p:cNvPr id="8" name="文本框 7">
              <a:extLst>
                <a:ext uri="{FF2B5EF4-FFF2-40B4-BE49-F238E27FC236}">
                  <a16:creationId xmlns:a16="http://schemas.microsoft.com/office/drawing/2014/main" id="{DDE470DE-B530-47B8-84FA-229BF6E88F83}"/>
                </a:ext>
              </a:extLst>
            </p:cNvPr>
            <p:cNvSpPr txBox="1"/>
            <p:nvPr/>
          </p:nvSpPr>
          <p:spPr>
            <a:xfrm>
              <a:off x="7474089" y="1754979"/>
              <a:ext cx="2407919" cy="453457"/>
            </a:xfrm>
            <a:prstGeom prst="rect">
              <a:avLst/>
            </a:prstGeom>
            <a:noFill/>
          </p:spPr>
          <p:txBody>
            <a:bodyPr wrap="square" lIns="0" rIns="0" rtlCol="0">
              <a:spAutoFit/>
            </a:bodyPr>
            <a:lstStyle/>
            <a:p>
              <a:pPr>
                <a:lnSpc>
                  <a:spcPct val="130000"/>
                </a:lnSpc>
              </a:pPr>
              <a:r>
                <a:rPr lang="en-US" altLang="zh-CN" sz="2000" b="1" dirty="0">
                  <a:latin typeface="+mj-ea"/>
                  <a:ea typeface="+mj-ea"/>
                </a:rPr>
                <a:t>AI</a:t>
              </a:r>
              <a:r>
                <a:rPr lang="zh-CN" altLang="en-US" sz="2000" b="1" dirty="0">
                  <a:latin typeface="+mj-ea"/>
                  <a:ea typeface="+mj-ea"/>
                </a:rPr>
                <a:t>技术安全问题</a:t>
              </a:r>
              <a:endParaRPr lang="en-US" altLang="zh-CN" sz="2000" b="1" dirty="0">
                <a:latin typeface="+mj-ea"/>
                <a:ea typeface="+mj-ea"/>
              </a:endParaRPr>
            </a:p>
          </p:txBody>
        </p:sp>
      </p:grpSp>
      <p:pic>
        <p:nvPicPr>
          <p:cNvPr id="6" name="图片 5">
            <a:extLst>
              <a:ext uri="{FF2B5EF4-FFF2-40B4-BE49-F238E27FC236}">
                <a16:creationId xmlns:a16="http://schemas.microsoft.com/office/drawing/2014/main" id="{463C20C9-AFFE-6677-3FBD-C4CE5EA79CF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57800" y="1836443"/>
            <a:ext cx="6702466" cy="3770137"/>
          </a:xfrm>
          <a:prstGeom prst="rect">
            <a:avLst/>
          </a:prstGeom>
        </p:spPr>
      </p:pic>
    </p:spTree>
    <p:extLst>
      <p:ext uri="{BB962C8B-B14F-4D97-AF65-F5344CB8AC3E}">
        <p14:creationId xmlns:p14="http://schemas.microsoft.com/office/powerpoint/2010/main" val="30652313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778D92-EA5C-41D1-B4B9-5C7AA82EB514}"/>
              </a:ext>
            </a:extLst>
          </p:cNvPr>
          <p:cNvSpPr>
            <a:spLocks noGrp="1"/>
          </p:cNvSpPr>
          <p:nvPr>
            <p:ph type="ctrTitle"/>
          </p:nvPr>
        </p:nvSpPr>
        <p:spPr>
          <a:xfrm>
            <a:off x="1857270" y="4191440"/>
            <a:ext cx="8186902" cy="833759"/>
          </a:xfrm>
        </p:spPr>
        <p:txBody>
          <a:bodyPr>
            <a:spAutoFit/>
          </a:bodyPr>
          <a:lstStyle/>
          <a:p>
            <a:r>
              <a:rPr lang="zh-CN" altLang="en-US" dirty="0"/>
              <a:t>请各位老师批评指正</a:t>
            </a:r>
            <a:r>
              <a:rPr lang="en-US" altLang="zh-CN" dirty="0"/>
              <a:t>!</a:t>
            </a:r>
            <a:endParaRPr lang="zh-CN" altLang="en-US" dirty="0"/>
          </a:p>
        </p:txBody>
      </p:sp>
      <p:sp>
        <p:nvSpPr>
          <p:cNvPr id="3" name="文本占位符 27">
            <a:extLst>
              <a:ext uri="{FF2B5EF4-FFF2-40B4-BE49-F238E27FC236}">
                <a16:creationId xmlns:a16="http://schemas.microsoft.com/office/drawing/2014/main" id="{0258F858-C81D-6469-882A-5183471293DE}"/>
              </a:ext>
            </a:extLst>
          </p:cNvPr>
          <p:cNvSpPr txBox="1">
            <a:spLocks/>
          </p:cNvSpPr>
          <p:nvPr/>
        </p:nvSpPr>
        <p:spPr>
          <a:xfrm>
            <a:off x="4208892" y="5942733"/>
            <a:ext cx="4248721" cy="377026"/>
          </a:xfrm>
          <a:prstGeom prst="rect">
            <a:avLst/>
          </a:prstGeom>
        </p:spPr>
        <p:txBody>
          <a:bodyPr>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000" b="1">
                <a:latin typeface="华文行楷" panose="02010800040101010101" pitchFamily="2" charset="-122"/>
                <a:ea typeface="华文行楷" panose="02010800040101010101" pitchFamily="2" charset="-122"/>
              </a:rPr>
              <a:t>湖北大学计算机与信息工程学院</a:t>
            </a:r>
            <a:endParaRPr lang="zh-CN" altLang="en-US" sz="2000" b="1" dirty="0">
              <a:latin typeface="华文行楷" panose="02010800040101010101" pitchFamily="2" charset="-122"/>
              <a:ea typeface="华文行楷" panose="02010800040101010101" pitchFamily="2" charset="-122"/>
            </a:endParaRPr>
          </a:p>
        </p:txBody>
      </p:sp>
      <p:pic>
        <p:nvPicPr>
          <p:cNvPr id="4" name="图片 3">
            <a:extLst>
              <a:ext uri="{FF2B5EF4-FFF2-40B4-BE49-F238E27FC236}">
                <a16:creationId xmlns:a16="http://schemas.microsoft.com/office/drawing/2014/main" id="{EED73DD0-EA80-96B1-726A-F9EDF90E30A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08892" y="5942733"/>
            <a:ext cx="330173" cy="320088"/>
          </a:xfrm>
          <a:prstGeom prst="rect">
            <a:avLst/>
          </a:prstGeom>
        </p:spPr>
      </p:pic>
    </p:spTree>
    <p:extLst>
      <p:ext uri="{BB962C8B-B14F-4D97-AF65-F5344CB8AC3E}">
        <p14:creationId xmlns:p14="http://schemas.microsoft.com/office/powerpoint/2010/main" val="21901715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480AC3-6237-4EDB-BC92-61AD3C2D2404}"/>
              </a:ext>
            </a:extLst>
          </p:cNvPr>
          <p:cNvSpPr>
            <a:spLocks noGrp="1"/>
          </p:cNvSpPr>
          <p:nvPr>
            <p:ph type="title"/>
          </p:nvPr>
        </p:nvSpPr>
        <p:spPr>
          <a:xfrm>
            <a:off x="792481" y="565283"/>
            <a:ext cx="1420367" cy="360099"/>
          </a:xfrm>
        </p:spPr>
        <p:txBody>
          <a:bodyPr wrap="square">
            <a:spAutoFit/>
          </a:bodyPr>
          <a:lstStyle/>
          <a:p>
            <a:r>
              <a:rPr lang="zh-CN" altLang="en-US" dirty="0"/>
              <a:t>虚拟人</a:t>
            </a:r>
          </a:p>
        </p:txBody>
      </p:sp>
      <p:sp>
        <p:nvSpPr>
          <p:cNvPr id="9" name="文本框 8">
            <a:extLst>
              <a:ext uri="{FF2B5EF4-FFF2-40B4-BE49-F238E27FC236}">
                <a16:creationId xmlns:a16="http://schemas.microsoft.com/office/drawing/2014/main" id="{F207F0EE-8DE1-5404-3DCA-E012AF01A728}"/>
              </a:ext>
            </a:extLst>
          </p:cNvPr>
          <p:cNvSpPr txBox="1"/>
          <p:nvPr/>
        </p:nvSpPr>
        <p:spPr>
          <a:xfrm>
            <a:off x="150876" y="1401510"/>
            <a:ext cx="4123944" cy="369332"/>
          </a:xfrm>
          <a:prstGeom prst="rect">
            <a:avLst/>
          </a:prstGeom>
          <a:noFill/>
        </p:spPr>
        <p:txBody>
          <a:bodyPr wrap="square" rtlCol="0">
            <a:spAutoFit/>
          </a:bodyPr>
          <a:lstStyle/>
          <a:p>
            <a:pPr algn="ctr"/>
            <a:r>
              <a:rPr lang="zh-CN" altLang="en-US" b="1" dirty="0">
                <a:latin typeface="宋体" panose="02010600030101010101" pitchFamily="2" charset="-122"/>
                <a:ea typeface="宋体" panose="02010600030101010101" pitchFamily="2" charset="-122"/>
              </a:rPr>
              <a:t>目前一些可见的数字人科技项目</a:t>
            </a:r>
          </a:p>
        </p:txBody>
      </p:sp>
      <p:pic>
        <p:nvPicPr>
          <p:cNvPr id="4" name="out">
            <a:hlinkClick r:id="" action="ppaction://media"/>
            <a:extLst>
              <a:ext uri="{FF2B5EF4-FFF2-40B4-BE49-F238E27FC236}">
                <a16:creationId xmlns:a16="http://schemas.microsoft.com/office/drawing/2014/main" id="{0CB3A52F-95C0-7615-B7EA-3F3D9F8D93D1}"/>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9710704" y="1555399"/>
            <a:ext cx="2152336" cy="4612148"/>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pic>
        <p:nvPicPr>
          <p:cNvPr id="6" name="ted_clip">
            <a:hlinkClick r:id="" action="ppaction://media"/>
            <a:extLst>
              <a:ext uri="{FF2B5EF4-FFF2-40B4-BE49-F238E27FC236}">
                <a16:creationId xmlns:a16="http://schemas.microsoft.com/office/drawing/2014/main" id="{A61757B3-FCA6-9656-8258-D0662CC05FF3}"/>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4969764" y="2652691"/>
            <a:ext cx="4552208" cy="2560617"/>
          </a:xfrm>
          <a:prstGeom prst="rect">
            <a:avLst/>
          </a:prstGeom>
        </p:spPr>
      </p:pic>
      <p:pic>
        <p:nvPicPr>
          <p:cNvPr id="8" name="xiaoya_clip">
            <a:hlinkClick r:id="" action="ppaction://media"/>
            <a:extLst>
              <a:ext uri="{FF2B5EF4-FFF2-40B4-BE49-F238E27FC236}">
                <a16:creationId xmlns:a16="http://schemas.microsoft.com/office/drawing/2014/main" id="{C233D84D-24E1-D83D-1890-865DB9D7B415}"/>
              </a:ext>
            </a:extLst>
          </p:cNvPr>
          <p:cNvPicPr>
            <a:picLocks noChangeAspect="1"/>
          </p:cNvPicPr>
          <p:nvPr>
            <a:videoFile r:link="rId6"/>
            <p:extLst>
              <p:ext uri="{DAA4B4D4-6D71-4841-9C94-3DE7FCFB9230}">
                <p14:media xmlns:p14="http://schemas.microsoft.com/office/powerpoint/2010/main" r:embed="rId5"/>
              </p:ext>
            </p:extLst>
          </p:nvPr>
        </p:nvPicPr>
        <p:blipFill>
          <a:blip r:embed="rId10"/>
          <a:stretch>
            <a:fillRect/>
          </a:stretch>
        </p:blipFill>
        <p:spPr>
          <a:xfrm>
            <a:off x="229235" y="2652692"/>
            <a:ext cx="4552208" cy="2560617"/>
          </a:xfrm>
          <a:prstGeom prst="rect">
            <a:avLst/>
          </a:prstGeom>
        </p:spPr>
      </p:pic>
      <p:sp>
        <p:nvSpPr>
          <p:cNvPr id="10" name="文本框 9">
            <a:extLst>
              <a:ext uri="{FF2B5EF4-FFF2-40B4-BE49-F238E27FC236}">
                <a16:creationId xmlns:a16="http://schemas.microsoft.com/office/drawing/2014/main" id="{C5B2C853-1547-DBF7-B9CA-B240821CCBF5}"/>
              </a:ext>
            </a:extLst>
          </p:cNvPr>
          <p:cNvSpPr txBox="1"/>
          <p:nvPr/>
        </p:nvSpPr>
        <p:spPr>
          <a:xfrm>
            <a:off x="443367" y="2283359"/>
            <a:ext cx="4123944" cy="307777"/>
          </a:xfrm>
          <a:prstGeom prst="rect">
            <a:avLst/>
          </a:prstGeom>
          <a:noFill/>
        </p:spPr>
        <p:txBody>
          <a:bodyPr wrap="square" rtlCol="0">
            <a:spAutoFit/>
          </a:bodyPr>
          <a:lstStyle/>
          <a:p>
            <a:pPr algn="ctr"/>
            <a:r>
              <a:rPr lang="en-US" altLang="zh-CN" sz="1400" b="0" i="0" dirty="0">
                <a:solidFill>
                  <a:srgbClr val="191B1F"/>
                </a:solidFill>
                <a:effectLst/>
                <a:highlight>
                  <a:srgbClr val="FFFFFF"/>
                </a:highlight>
                <a:latin typeface="宋体" panose="02010600030101010101" pitchFamily="2" charset="-122"/>
                <a:ea typeface="宋体" panose="02010600030101010101" pitchFamily="2" charset="-122"/>
              </a:rPr>
              <a:t>2022</a:t>
            </a:r>
            <a:r>
              <a:rPr lang="zh-CN" altLang="en-US" sz="1400" b="0" i="0" dirty="0">
                <a:solidFill>
                  <a:srgbClr val="191B1F"/>
                </a:solidFill>
                <a:effectLst/>
                <a:highlight>
                  <a:srgbClr val="FFFFFF"/>
                </a:highlight>
                <a:latin typeface="宋体" panose="02010600030101010101" pitchFamily="2" charset="-122"/>
                <a:ea typeface="宋体" panose="02010600030101010101" pitchFamily="2" charset="-122"/>
              </a:rPr>
              <a:t>中国数字经济大会虚拟主播</a:t>
            </a:r>
            <a:r>
              <a:rPr lang="zh-CN" altLang="en-US" sz="1400" dirty="0">
                <a:solidFill>
                  <a:srgbClr val="191B1F"/>
                </a:solidFill>
                <a:highlight>
                  <a:srgbClr val="FFFFFF"/>
                </a:highlight>
                <a:latin typeface="宋体" panose="02010600030101010101" pitchFamily="2" charset="-122"/>
                <a:ea typeface="宋体" panose="02010600030101010101" pitchFamily="2" charset="-122"/>
              </a:rPr>
              <a:t>“小雅”</a:t>
            </a:r>
            <a:endParaRPr lang="zh-CN" altLang="en-US" sz="1400" b="1" dirty="0">
              <a:latin typeface="宋体" panose="02010600030101010101" pitchFamily="2" charset="-122"/>
              <a:ea typeface="宋体" panose="02010600030101010101" pitchFamily="2" charset="-122"/>
            </a:endParaRPr>
          </a:p>
        </p:txBody>
      </p:sp>
      <p:sp>
        <p:nvSpPr>
          <p:cNvPr id="11" name="文本框 10">
            <a:extLst>
              <a:ext uri="{FF2B5EF4-FFF2-40B4-BE49-F238E27FC236}">
                <a16:creationId xmlns:a16="http://schemas.microsoft.com/office/drawing/2014/main" id="{16F6A121-CB3E-913C-B812-EA1960A8BBD0}"/>
              </a:ext>
            </a:extLst>
          </p:cNvPr>
          <p:cNvSpPr txBox="1"/>
          <p:nvPr/>
        </p:nvSpPr>
        <p:spPr>
          <a:xfrm>
            <a:off x="5183896" y="2283359"/>
            <a:ext cx="4123944" cy="307777"/>
          </a:xfrm>
          <a:prstGeom prst="rect">
            <a:avLst/>
          </a:prstGeom>
          <a:noFill/>
        </p:spPr>
        <p:txBody>
          <a:bodyPr wrap="square" rtlCol="0">
            <a:spAutoFit/>
          </a:bodyPr>
          <a:lstStyle/>
          <a:p>
            <a:pPr algn="ctr"/>
            <a:r>
              <a:rPr lang="zh-CN" altLang="en-US" sz="1400" b="0" i="0" dirty="0">
                <a:solidFill>
                  <a:srgbClr val="191B1F"/>
                </a:solidFill>
                <a:effectLst/>
                <a:highlight>
                  <a:srgbClr val="FFFFFF"/>
                </a:highlight>
                <a:latin typeface="宋体" panose="02010600030101010101" pitchFamily="2" charset="-122"/>
                <a:ea typeface="宋体" panose="02010600030101010101" pitchFamily="2" charset="-122"/>
              </a:rPr>
              <a:t>道格</a:t>
            </a:r>
            <a:r>
              <a:rPr lang="en-US" altLang="zh-CN" sz="1400" b="0" i="0" dirty="0">
                <a:solidFill>
                  <a:srgbClr val="191B1F"/>
                </a:solidFill>
                <a:effectLst/>
                <a:highlight>
                  <a:srgbClr val="FFFFFF"/>
                </a:highlight>
                <a:latin typeface="宋体" panose="02010600030101010101" pitchFamily="2" charset="-122"/>
                <a:ea typeface="宋体" panose="02010600030101010101" pitchFamily="2" charset="-122"/>
              </a:rPr>
              <a:t>·</a:t>
            </a:r>
            <a:r>
              <a:rPr lang="zh-CN" altLang="en-US" sz="1400" b="0" i="0" dirty="0">
                <a:solidFill>
                  <a:srgbClr val="191B1F"/>
                </a:solidFill>
                <a:effectLst/>
                <a:highlight>
                  <a:srgbClr val="FFFFFF"/>
                </a:highlight>
                <a:latin typeface="宋体" panose="02010600030101010101" pitchFamily="2" charset="-122"/>
                <a:ea typeface="宋体" panose="02010600030101010101" pitchFamily="2" charset="-122"/>
              </a:rPr>
              <a:t>罗伯，</a:t>
            </a:r>
            <a:r>
              <a:rPr lang="en-US" altLang="zh-CN" sz="1400" b="0" i="0" dirty="0">
                <a:solidFill>
                  <a:srgbClr val="191B1F"/>
                </a:solidFill>
                <a:effectLst/>
                <a:highlight>
                  <a:srgbClr val="FFFFFF"/>
                </a:highlight>
                <a:latin typeface="宋体" panose="02010600030101010101" pitchFamily="2" charset="-122"/>
                <a:ea typeface="宋体" panose="02010600030101010101" pitchFamily="2" charset="-122"/>
              </a:rPr>
              <a:t>TED</a:t>
            </a:r>
            <a:r>
              <a:rPr lang="zh-CN" altLang="en-US" sz="1400" b="0" i="0" dirty="0">
                <a:solidFill>
                  <a:srgbClr val="191B1F"/>
                </a:solidFill>
                <a:effectLst/>
                <a:highlight>
                  <a:srgbClr val="FFFFFF"/>
                </a:highlight>
                <a:latin typeface="宋体" panose="02010600030101010101" pitchFamily="2" charset="-122"/>
                <a:ea typeface="宋体" panose="02010600030101010101" pitchFamily="2" charset="-122"/>
              </a:rPr>
              <a:t>演讲仿真虚拟人</a:t>
            </a:r>
            <a:endParaRPr lang="zh-CN" altLang="en-US" sz="1400" b="1" dirty="0">
              <a:latin typeface="宋体" panose="02010600030101010101" pitchFamily="2" charset="-122"/>
              <a:ea typeface="宋体" panose="02010600030101010101" pitchFamily="2" charset="-122"/>
            </a:endParaRPr>
          </a:p>
        </p:txBody>
      </p:sp>
      <p:sp>
        <p:nvSpPr>
          <p:cNvPr id="12" name="文本框 11">
            <a:extLst>
              <a:ext uri="{FF2B5EF4-FFF2-40B4-BE49-F238E27FC236}">
                <a16:creationId xmlns:a16="http://schemas.microsoft.com/office/drawing/2014/main" id="{1D5F98A5-6353-40BF-D287-0D5105CC5769}"/>
              </a:ext>
            </a:extLst>
          </p:cNvPr>
          <p:cNvSpPr txBox="1"/>
          <p:nvPr/>
        </p:nvSpPr>
        <p:spPr>
          <a:xfrm>
            <a:off x="9521972" y="1247622"/>
            <a:ext cx="2426960" cy="307777"/>
          </a:xfrm>
          <a:prstGeom prst="rect">
            <a:avLst/>
          </a:prstGeom>
          <a:noFill/>
        </p:spPr>
        <p:txBody>
          <a:bodyPr wrap="square" rtlCol="0">
            <a:spAutoFit/>
          </a:bodyPr>
          <a:lstStyle/>
          <a:p>
            <a:pPr algn="ctr"/>
            <a:r>
              <a:rPr lang="en-US" altLang="zh-CN" sz="1400" dirty="0">
                <a:latin typeface="宋体" panose="02010600030101010101" pitchFamily="2" charset="-122"/>
                <a:ea typeface="宋体" panose="02010600030101010101" pitchFamily="2" charset="-122"/>
              </a:rPr>
              <a:t>2024</a:t>
            </a:r>
            <a:r>
              <a:rPr lang="zh-CN" altLang="en-US" sz="1400" dirty="0">
                <a:latin typeface="宋体" panose="02010600030101010101" pitchFamily="2" charset="-122"/>
                <a:ea typeface="宋体" panose="02010600030101010101" pitchFamily="2" charset="-122"/>
              </a:rPr>
              <a:t>京东“刘强东”虚拟人</a:t>
            </a:r>
          </a:p>
        </p:txBody>
      </p:sp>
      <p:sp>
        <p:nvSpPr>
          <p:cNvPr id="14" name="文本框 13">
            <a:extLst>
              <a:ext uri="{FF2B5EF4-FFF2-40B4-BE49-F238E27FC236}">
                <a16:creationId xmlns:a16="http://schemas.microsoft.com/office/drawing/2014/main" id="{6B2AE32A-FA9C-4D4E-1BF8-42E5DD0719AA}"/>
              </a:ext>
            </a:extLst>
          </p:cNvPr>
          <p:cNvSpPr txBox="1"/>
          <p:nvPr/>
        </p:nvSpPr>
        <p:spPr>
          <a:xfrm>
            <a:off x="150876" y="5588667"/>
            <a:ext cx="5372100" cy="369332"/>
          </a:xfrm>
          <a:prstGeom prst="rect">
            <a:avLst/>
          </a:prstGeom>
          <a:noFill/>
        </p:spPr>
        <p:txBody>
          <a:bodyPr wrap="square" rtlCol="0">
            <a:spAutoFit/>
          </a:bodyPr>
          <a:lstStyle/>
          <a:p>
            <a:pPr algn="ctr"/>
            <a:r>
              <a:rPr lang="zh-CN" altLang="en-US" b="1" dirty="0">
                <a:latin typeface="宋体" panose="02010600030101010101" pitchFamily="2" charset="-122"/>
                <a:ea typeface="宋体" panose="02010600030101010101" pitchFamily="2" charset="-122"/>
              </a:rPr>
              <a:t>由此可见，虚拟人已经被广泛的运用在各行各业</a:t>
            </a:r>
          </a:p>
        </p:txBody>
      </p:sp>
    </p:spTree>
    <p:extLst>
      <p:ext uri="{BB962C8B-B14F-4D97-AF65-F5344CB8AC3E}">
        <p14:creationId xmlns:p14="http://schemas.microsoft.com/office/powerpoint/2010/main" val="793304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001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41375" fill="hold"/>
                                        <p:tgtEl>
                                          <p:spTgt spid="6"/>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00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4"/>
                </p:tgtEl>
              </p:cMediaNode>
            </p:video>
            <p:seq concurrent="1" nextAc="seek">
              <p:cTn id="16" restart="whenNotActive" fill="hold" evtFilter="cancelBubble" nodeType="interactiveSeq">
                <p:stCondLst>
                  <p:cond evt="onClick" delay="0">
                    <p:tgtEl>
                      <p:spTgt spid="4"/>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4"/>
                                        </p:tgtEl>
                                      </p:cBhvr>
                                    </p:cmd>
                                  </p:childTnLst>
                                </p:cTn>
                              </p:par>
                            </p:childTnLst>
                          </p:cTn>
                        </p:par>
                      </p:childTnLst>
                    </p:cTn>
                  </p:par>
                </p:childTnLst>
              </p:cTn>
              <p:nextCondLst>
                <p:cond evt="onClick" delay="0">
                  <p:tgtEl>
                    <p:spTgt spid="4"/>
                  </p:tgtEl>
                </p:cond>
              </p:nextCondLst>
            </p:seq>
            <p:video>
              <p:cMediaNode vol="80000">
                <p:cTn id="21" fill="hold" display="0">
                  <p:stCondLst>
                    <p:cond delay="indefinite"/>
                  </p:stCondLst>
                </p:cTn>
                <p:tgtEl>
                  <p:spTgt spid="6"/>
                </p:tgtEl>
              </p:cMediaNode>
            </p:video>
            <p:seq concurrent="1" nextAc="seek">
              <p:cTn id="22" restart="whenNotActive" fill="hold" evtFilter="cancelBubble" nodeType="interactiveSeq">
                <p:stCondLst>
                  <p:cond evt="onClick" delay="0">
                    <p:tgtEl>
                      <p:spTgt spid="6"/>
                    </p:tgtEl>
                  </p:cond>
                </p:stCondLst>
                <p:endSync evt="end" delay="0">
                  <p:rtn val="all"/>
                </p:endSync>
                <p:childTnLst>
                  <p:par>
                    <p:cTn id="23" fill="hold">
                      <p:stCondLst>
                        <p:cond delay="0"/>
                      </p:stCondLst>
                      <p:childTnLst>
                        <p:par>
                          <p:cTn id="24" fill="hold">
                            <p:stCondLst>
                              <p:cond delay="0"/>
                            </p:stCondLst>
                            <p:childTnLst>
                              <p:par>
                                <p:cTn id="25" presetID="2" presetClass="mediacall" presetSubtype="0" fill="hold" nodeType="clickEffect">
                                  <p:stCondLst>
                                    <p:cond delay="0"/>
                                  </p:stCondLst>
                                  <p:childTnLst>
                                    <p:cmd type="call" cmd="togglePause">
                                      <p:cBhvr>
                                        <p:cTn id="26" dur="1" fill="hold"/>
                                        <p:tgtEl>
                                          <p:spTgt spid="6"/>
                                        </p:tgtEl>
                                      </p:cBhvr>
                                    </p:cmd>
                                  </p:childTnLst>
                                </p:cTn>
                              </p:par>
                            </p:childTnLst>
                          </p:cTn>
                        </p:par>
                      </p:childTnLst>
                    </p:cTn>
                  </p:par>
                </p:childTnLst>
              </p:cTn>
              <p:nextCondLst>
                <p:cond evt="onClick" delay="0">
                  <p:tgtEl>
                    <p:spTgt spid="6"/>
                  </p:tgtEl>
                </p:cond>
              </p:nextCondLst>
            </p:seq>
            <p:video>
              <p:cMediaNode vol="80000">
                <p:cTn id="27" fill="hold" display="0">
                  <p:stCondLst>
                    <p:cond delay="indefinite"/>
                  </p:stCondLst>
                </p:cTn>
                <p:tgtEl>
                  <p:spTgt spid="8"/>
                </p:tgtEl>
              </p:cMediaNode>
            </p:video>
            <p:seq concurrent="1" nextAc="seek">
              <p:cTn id="28" restart="whenNotActive" fill="hold" evtFilter="cancelBubble" nodeType="interactiveSeq">
                <p:stCondLst>
                  <p:cond evt="onClick" delay="0">
                    <p:tgtEl>
                      <p:spTgt spid="8"/>
                    </p:tgtEl>
                  </p:cond>
                </p:stCondLst>
                <p:endSync evt="end" delay="0">
                  <p:rtn val="all"/>
                </p:endSync>
                <p:childTnLst>
                  <p:par>
                    <p:cTn id="29" fill="hold">
                      <p:stCondLst>
                        <p:cond delay="0"/>
                      </p:stCondLst>
                      <p:childTnLst>
                        <p:par>
                          <p:cTn id="30" fill="hold">
                            <p:stCondLst>
                              <p:cond delay="0"/>
                            </p:stCondLst>
                            <p:childTnLst>
                              <p:par>
                                <p:cTn id="31" presetID="2" presetClass="mediacall" presetSubtype="0" fill="hold" nodeType="clickEffect">
                                  <p:stCondLst>
                                    <p:cond delay="0"/>
                                  </p:stCondLst>
                                  <p:childTnLst>
                                    <p:cmd type="call" cmd="togglePause">
                                      <p:cBhvr>
                                        <p:cTn id="3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D04AD6-E392-2608-4282-18BA36E51FE5}"/>
              </a:ext>
            </a:extLst>
          </p:cNvPr>
          <p:cNvSpPr>
            <a:spLocks noGrp="1"/>
          </p:cNvSpPr>
          <p:nvPr>
            <p:ph type="title"/>
          </p:nvPr>
        </p:nvSpPr>
        <p:spPr>
          <a:xfrm>
            <a:off x="792481" y="574395"/>
            <a:ext cx="2197607" cy="341874"/>
          </a:xfrm>
        </p:spPr>
        <p:txBody>
          <a:bodyPr/>
          <a:lstStyle/>
          <a:p>
            <a:r>
              <a:rPr lang="zh-CN" altLang="en-US" dirty="0"/>
              <a:t>虚拟人系统</a:t>
            </a:r>
          </a:p>
        </p:txBody>
      </p:sp>
      <p:pic>
        <p:nvPicPr>
          <p:cNvPr id="11" name="图片 10">
            <a:extLst>
              <a:ext uri="{FF2B5EF4-FFF2-40B4-BE49-F238E27FC236}">
                <a16:creationId xmlns:a16="http://schemas.microsoft.com/office/drawing/2014/main" id="{FB24F646-6BF2-7321-1E06-41505CDA34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27891" y="2873533"/>
            <a:ext cx="5698173" cy="3225515"/>
          </a:xfrm>
          <a:prstGeom prst="rect">
            <a:avLst/>
          </a:prstGeom>
        </p:spPr>
      </p:pic>
      <p:pic>
        <p:nvPicPr>
          <p:cNvPr id="12" name="图片 11">
            <a:extLst>
              <a:ext uri="{FF2B5EF4-FFF2-40B4-BE49-F238E27FC236}">
                <a16:creationId xmlns:a16="http://schemas.microsoft.com/office/drawing/2014/main" id="{63551EF5-A02F-0483-0ECF-163E36646E4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62882" y="1517512"/>
            <a:ext cx="4628190" cy="1207354"/>
          </a:xfrm>
          <a:prstGeom prst="rect">
            <a:avLst/>
          </a:prstGeom>
        </p:spPr>
      </p:pic>
      <p:sp>
        <p:nvSpPr>
          <p:cNvPr id="15" name="文本框 14">
            <a:extLst>
              <a:ext uri="{FF2B5EF4-FFF2-40B4-BE49-F238E27FC236}">
                <a16:creationId xmlns:a16="http://schemas.microsoft.com/office/drawing/2014/main" id="{5DA8CBA7-32F6-99AD-7BE9-339B65AC3BB4}"/>
              </a:ext>
            </a:extLst>
          </p:cNvPr>
          <p:cNvSpPr txBox="1"/>
          <p:nvPr/>
        </p:nvSpPr>
        <p:spPr>
          <a:xfrm>
            <a:off x="248258" y="2288658"/>
            <a:ext cx="5483659" cy="2243306"/>
          </a:xfrm>
          <a:prstGeom prst="rect">
            <a:avLst/>
          </a:prstGeom>
          <a:noFill/>
        </p:spPr>
        <p:txBody>
          <a:bodyPr wrap="square" rtlCol="0">
            <a:spAutoFit/>
          </a:bodyPr>
          <a:lstStyle/>
          <a:p>
            <a:r>
              <a:rPr lang="zh-CN" altLang="en-US" b="1" dirty="0">
                <a:latin typeface="+mj-ea"/>
                <a:ea typeface="+mj-ea"/>
              </a:rPr>
              <a:t>虚拟人系统介绍：</a:t>
            </a:r>
            <a:endParaRPr lang="en-US" altLang="zh-CN" b="1" dirty="0">
              <a:latin typeface="+mj-ea"/>
              <a:ea typeface="+mj-ea"/>
            </a:endParaRPr>
          </a:p>
          <a:p>
            <a:endParaRPr lang="en-US" altLang="zh-CN" sz="1400" dirty="0">
              <a:latin typeface="+mj-ea"/>
              <a:ea typeface="+mj-ea"/>
            </a:endParaRPr>
          </a:p>
          <a:p>
            <a:pPr>
              <a:lnSpc>
                <a:spcPct val="200000"/>
              </a:lnSpc>
            </a:pPr>
            <a:r>
              <a:rPr lang="en-US" altLang="zh-CN" sz="1400" dirty="0">
                <a:latin typeface="+mj-ea"/>
                <a:ea typeface="+mj-ea"/>
              </a:rPr>
              <a:t>1.</a:t>
            </a:r>
            <a:r>
              <a:rPr lang="zh-CN" altLang="en-US" sz="1400" dirty="0">
                <a:latin typeface="+mj-ea"/>
                <a:ea typeface="+mj-ea"/>
              </a:rPr>
              <a:t>虚拟人（数字人）的目标是通过计算机图形学技术（</a:t>
            </a:r>
            <a:r>
              <a:rPr lang="en-US" altLang="zh-CN" sz="1400" dirty="0">
                <a:latin typeface="+mj-ea"/>
                <a:ea typeface="+mj-ea"/>
              </a:rPr>
              <a:t>Computer </a:t>
            </a:r>
            <a:r>
              <a:rPr lang="en-US" altLang="zh-CN" sz="1400" dirty="0" err="1">
                <a:latin typeface="+mj-ea"/>
                <a:ea typeface="+mj-ea"/>
              </a:rPr>
              <a:t>raphic</a:t>
            </a:r>
            <a:r>
              <a:rPr lang="zh-CN" altLang="en-US" sz="1400" dirty="0">
                <a:latin typeface="+mj-ea"/>
                <a:ea typeface="+mj-ea"/>
              </a:rPr>
              <a:t>，</a:t>
            </a:r>
            <a:r>
              <a:rPr lang="en-US" altLang="zh-CN" sz="1400" dirty="0">
                <a:latin typeface="+mj-ea"/>
                <a:ea typeface="+mj-ea"/>
              </a:rPr>
              <a:t>CG</a:t>
            </a:r>
            <a:r>
              <a:rPr lang="zh-CN" altLang="en-US" sz="1400" dirty="0">
                <a:latin typeface="+mj-ea"/>
                <a:ea typeface="+mj-ea"/>
              </a:rPr>
              <a:t>）或者计算机视觉技术创造出与人类形象接近的数字化形象，并赋予其特定的人物身份设定，在视觉上拉近和人的心理距离，为人类带来更加真实的情感互动。</a:t>
            </a:r>
          </a:p>
        </p:txBody>
      </p:sp>
    </p:spTree>
    <p:extLst>
      <p:ext uri="{BB962C8B-B14F-4D97-AF65-F5344CB8AC3E}">
        <p14:creationId xmlns:p14="http://schemas.microsoft.com/office/powerpoint/2010/main" val="12916955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02CF482-8069-BAFF-50F8-81623504B084}"/>
              </a:ext>
            </a:extLst>
          </p:cNvPr>
          <p:cNvSpPr>
            <a:spLocks noGrp="1"/>
          </p:cNvSpPr>
          <p:nvPr>
            <p:ph type="title"/>
          </p:nvPr>
        </p:nvSpPr>
        <p:spPr>
          <a:xfrm>
            <a:off x="792481" y="574395"/>
            <a:ext cx="3084575" cy="341874"/>
          </a:xfrm>
        </p:spPr>
        <p:txBody>
          <a:bodyPr/>
          <a:lstStyle/>
          <a:p>
            <a:r>
              <a:rPr lang="en-US" altLang="zh-CN" dirty="0"/>
              <a:t>ASR</a:t>
            </a:r>
            <a:r>
              <a:rPr lang="zh-CN" altLang="en-US" dirty="0"/>
              <a:t>自动语音识别</a:t>
            </a:r>
          </a:p>
        </p:txBody>
      </p:sp>
      <p:sp>
        <p:nvSpPr>
          <p:cNvPr id="8" name="文本框 7">
            <a:extLst>
              <a:ext uri="{FF2B5EF4-FFF2-40B4-BE49-F238E27FC236}">
                <a16:creationId xmlns:a16="http://schemas.microsoft.com/office/drawing/2014/main" id="{65F33A45-B0F3-D9DC-9CC9-50524F5F4471}"/>
              </a:ext>
            </a:extLst>
          </p:cNvPr>
          <p:cNvSpPr txBox="1"/>
          <p:nvPr/>
        </p:nvSpPr>
        <p:spPr>
          <a:xfrm>
            <a:off x="334666" y="1385377"/>
            <a:ext cx="4987142" cy="5078313"/>
          </a:xfrm>
          <a:prstGeom prst="rect">
            <a:avLst/>
          </a:prstGeom>
          <a:noFill/>
        </p:spPr>
        <p:txBody>
          <a:bodyPr wrap="square" rtlCol="0">
            <a:spAutoFit/>
          </a:bodyPr>
          <a:lstStyle/>
          <a:p>
            <a:r>
              <a:rPr lang="en-US" altLang="zh-CN" sz="1600" b="1" dirty="0">
                <a:latin typeface="+mj-ea"/>
                <a:ea typeface="+mj-ea"/>
              </a:rPr>
              <a:t>1.</a:t>
            </a:r>
            <a:r>
              <a:rPr lang="zh-CN" altLang="en-US" sz="1600" b="1" dirty="0">
                <a:latin typeface="+mj-ea"/>
                <a:ea typeface="+mj-ea"/>
              </a:rPr>
              <a:t>具体功能</a:t>
            </a:r>
            <a:endParaRPr lang="en-US" altLang="zh-CN" sz="1600" b="1" dirty="0">
              <a:latin typeface="+mj-ea"/>
              <a:ea typeface="+mj-ea"/>
            </a:endParaRPr>
          </a:p>
          <a:p>
            <a:pPr marL="285750"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主要用于将音频转为对应的文本。</a:t>
            </a:r>
            <a:endParaRPr lang="en-US" altLang="zh-CN" sz="1600" dirty="0">
              <a:latin typeface="宋体" panose="02010600030101010101" pitchFamily="2" charset="-122"/>
              <a:ea typeface="宋体" panose="02010600030101010101" pitchFamily="2" charset="-122"/>
            </a:endParaRPr>
          </a:p>
          <a:p>
            <a:r>
              <a:rPr lang="en-US" altLang="zh-CN" sz="1600" b="1" dirty="0">
                <a:latin typeface="+mj-ea"/>
                <a:ea typeface="+mj-ea"/>
              </a:rPr>
              <a:t>2.</a:t>
            </a:r>
            <a:r>
              <a:rPr lang="zh-CN" altLang="en-US" sz="1600" b="1" dirty="0">
                <a:latin typeface="+mj-ea"/>
                <a:ea typeface="+mj-ea"/>
              </a:rPr>
              <a:t>在虚拟人系统中的部分</a:t>
            </a:r>
            <a:endParaRPr lang="en-US" altLang="zh-CN" sz="1600" b="1" dirty="0">
              <a:latin typeface="+mj-ea"/>
              <a:ea typeface="+mj-ea"/>
            </a:endParaRPr>
          </a:p>
          <a:p>
            <a:pPr marL="285750"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充当虚拟人的“听觉中枢”</a:t>
            </a:r>
            <a:endParaRPr lang="en-US" altLang="zh-CN" sz="1600" dirty="0">
              <a:latin typeface="宋体" panose="02010600030101010101" pitchFamily="2" charset="-122"/>
              <a:ea typeface="宋体" panose="02010600030101010101" pitchFamily="2" charset="-122"/>
            </a:endParaRPr>
          </a:p>
          <a:p>
            <a:r>
              <a:rPr lang="en-US" altLang="zh-CN" sz="1600" b="1" dirty="0">
                <a:latin typeface="+mj-ea"/>
                <a:ea typeface="+mj-ea"/>
              </a:rPr>
              <a:t>3.</a:t>
            </a:r>
            <a:r>
              <a:rPr lang="zh-CN" altLang="en-US" sz="1600" b="1" dirty="0">
                <a:latin typeface="+mj-ea"/>
                <a:ea typeface="+mj-ea"/>
              </a:rPr>
              <a:t>一些普遍的文献中的方法（了解）以及成型的项目</a:t>
            </a:r>
            <a:endParaRPr lang="en-US" altLang="zh-CN" sz="1600" b="1" dirty="0">
              <a:latin typeface="+mj-ea"/>
              <a:ea typeface="+mj-ea"/>
            </a:endParaRPr>
          </a:p>
          <a:p>
            <a:pPr marL="285750" indent="-285750">
              <a:buFont typeface="Arial" panose="020B0604020202020204" pitchFamily="34" charset="0"/>
              <a:buChar cha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Whisper</a:t>
            </a:r>
          </a:p>
          <a:p>
            <a:pPr marL="742950" lvl="1" indent="-285750">
              <a:buFont typeface="Arial" panose="020B0604020202020204" pitchFamily="34" charset="0"/>
              <a:buChar char="•"/>
            </a:pPr>
            <a:r>
              <a:rPr lang="en-US" altLang="zh-CN" sz="1600" dirty="0">
                <a:latin typeface="宋体" panose="02010600030101010101" pitchFamily="2" charset="-122"/>
                <a:ea typeface="宋体" panose="02010600030101010101" pitchFamily="2" charset="-122"/>
              </a:rPr>
              <a:t>Whisper</a:t>
            </a:r>
            <a:r>
              <a:rPr lang="zh-CN" altLang="en-US" sz="1600" dirty="0">
                <a:latin typeface="宋体" panose="02010600030101010101" pitchFamily="2" charset="-122"/>
                <a:ea typeface="宋体" panose="02010600030101010101" pitchFamily="2" charset="-122"/>
              </a:rPr>
              <a:t>采用编码器</a:t>
            </a:r>
            <a:r>
              <a:rPr lang="en-US" altLang="zh-CN" sz="1600" dirty="0">
                <a:latin typeface="宋体" panose="02010600030101010101" pitchFamily="2" charset="-122"/>
                <a:ea typeface="宋体" panose="02010600030101010101" pitchFamily="2" charset="-122"/>
              </a:rPr>
              <a:t>-</a:t>
            </a:r>
            <a:r>
              <a:rPr lang="zh-CN" altLang="en-US" sz="1600" dirty="0">
                <a:latin typeface="宋体" panose="02010600030101010101" pitchFamily="2" charset="-122"/>
                <a:ea typeface="宋体" panose="02010600030101010101" pitchFamily="2" charset="-122"/>
              </a:rPr>
              <a:t>解码器</a:t>
            </a:r>
            <a:r>
              <a:rPr lang="en-US" altLang="zh-CN" sz="1600" dirty="0">
                <a:latin typeface="宋体" panose="02010600030101010101" pitchFamily="2" charset="-122"/>
                <a:ea typeface="宋体" panose="02010600030101010101" pitchFamily="2" charset="-122"/>
              </a:rPr>
              <a:t>Transformer</a:t>
            </a:r>
            <a:r>
              <a:rPr lang="zh-CN" altLang="en-US" sz="1600" dirty="0">
                <a:latin typeface="宋体" panose="02010600030101010101" pitchFamily="2" charset="-122"/>
                <a:ea typeface="宋体" panose="02010600030101010101" pitchFamily="2" charset="-122"/>
              </a:rPr>
              <a:t>架构进行端到端语音识别，</a:t>
            </a:r>
            <a:endParaRPr lang="en-US" altLang="zh-CN" sz="1600" dirty="0">
              <a:latin typeface="宋体" panose="02010600030101010101" pitchFamily="2" charset="-122"/>
              <a:ea typeface="宋体" panose="02010600030101010101" pitchFamily="2" charset="-122"/>
            </a:endParaRPr>
          </a:p>
          <a:p>
            <a:pPr lvl="1"/>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为开发者提供了一个准确性高、易用性强的工具。</a:t>
            </a: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FUN ASR</a:t>
            </a:r>
          </a:p>
          <a:p>
            <a:pPr marL="742950" lvl="1" indent="-285750">
              <a:buFont typeface="Arial" panose="020B0604020202020204" pitchFamily="34" charset="0"/>
              <a:buChar char="•"/>
            </a:pPr>
            <a:r>
              <a:rPr lang="zh-CN" altLang="en-US" sz="1600" b="0" i="0" dirty="0">
                <a:solidFill>
                  <a:srgbClr val="0D0D0D"/>
                </a:solidFill>
                <a:effectLst/>
                <a:latin typeface="宋体" panose="02010600030101010101" pitchFamily="2" charset="-122"/>
                <a:ea typeface="宋体" panose="02010600030101010101" pitchFamily="2" charset="-122"/>
              </a:rPr>
              <a:t>达摩院开发的端到端语音识别工具包，支持对工业级语音识别模型的训练和微调，</a:t>
            </a:r>
            <a:r>
              <a:rPr lang="zh-CN" altLang="en-US" sz="1600" dirty="0">
                <a:latin typeface="宋体" panose="02010600030101010101" pitchFamily="2" charset="-122"/>
                <a:ea typeface="宋体" panose="02010600030101010101" pitchFamily="2" charset="-122"/>
              </a:rPr>
              <a:t>识别效率非常高。</a:t>
            </a: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DeepSpeech2</a:t>
            </a:r>
          </a:p>
          <a:p>
            <a:pPr marL="742950" lvl="1"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由百度研究团队开发。它是</a:t>
            </a:r>
            <a:r>
              <a:rPr lang="en-US" altLang="zh-CN" sz="1600" dirty="0" err="1">
                <a:latin typeface="宋体" panose="02010600030101010101" pitchFamily="2" charset="-122"/>
                <a:ea typeface="宋体" panose="02010600030101010101" pitchFamily="2" charset="-122"/>
              </a:rPr>
              <a:t>DeepSpeech</a:t>
            </a:r>
            <a:r>
              <a:rPr lang="zh-CN" altLang="en-US" sz="1600" dirty="0">
                <a:latin typeface="宋体" panose="02010600030101010101" pitchFamily="2" charset="-122"/>
                <a:ea typeface="宋体" panose="02010600030101010101" pitchFamily="2" charset="-122"/>
              </a:rPr>
              <a:t>系统的升级版，采用了更深层的神经网络，</a:t>
            </a:r>
            <a:endParaRPr lang="en-US" altLang="zh-CN" sz="1600" dirty="0">
              <a:latin typeface="宋体" panose="02010600030101010101" pitchFamily="2" charset="-122"/>
              <a:ea typeface="宋体" panose="02010600030101010101" pitchFamily="2" charset="-122"/>
            </a:endParaRPr>
          </a:p>
          <a:p>
            <a:pPr lvl="1"/>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包括循环神经网络（</a:t>
            </a:r>
            <a:r>
              <a:rPr lang="en-US" altLang="zh-CN" sz="1600" dirty="0">
                <a:latin typeface="宋体" panose="02010600030101010101" pitchFamily="2" charset="-122"/>
                <a:ea typeface="宋体" panose="02010600030101010101" pitchFamily="2" charset="-122"/>
              </a:rPr>
              <a:t>RNN</a:t>
            </a:r>
            <a:r>
              <a:rPr lang="zh-CN" altLang="en-US" sz="1600" dirty="0">
                <a:latin typeface="宋体" panose="02010600030101010101" pitchFamily="2" charset="-122"/>
                <a:ea typeface="宋体" panose="02010600030101010101" pitchFamily="2" charset="-122"/>
              </a:rPr>
              <a:t>）和卷积神经网络（</a:t>
            </a:r>
            <a:r>
              <a:rPr lang="en-US" altLang="zh-CN" sz="1600" dirty="0">
                <a:latin typeface="宋体" panose="02010600030101010101" pitchFamily="2" charset="-122"/>
                <a:ea typeface="宋体" panose="02010600030101010101" pitchFamily="2" charset="-122"/>
              </a:rPr>
              <a:t>CNN</a:t>
            </a:r>
            <a:r>
              <a:rPr lang="zh-CN" altLang="en-US" sz="1600" dirty="0">
                <a:latin typeface="宋体" panose="02010600030101010101" pitchFamily="2" charset="-122"/>
                <a:ea typeface="宋体" panose="02010600030101010101" pitchFamily="2" charset="-122"/>
              </a:rPr>
              <a:t>），以提高语音到文本转换的准确性。</a:t>
            </a:r>
            <a:endParaRPr lang="en-US" altLang="zh-CN" sz="1600" dirty="0">
              <a:latin typeface="宋体" panose="02010600030101010101" pitchFamily="2" charset="-122"/>
              <a:ea typeface="宋体" panose="02010600030101010101" pitchFamily="2" charset="-122"/>
            </a:endParaRPr>
          </a:p>
          <a:p>
            <a:endParaRPr lang="en-US" altLang="zh-CN" sz="1600" b="1" dirty="0">
              <a:latin typeface="+mj-ea"/>
              <a:ea typeface="+mj-ea"/>
            </a:endParaRPr>
          </a:p>
        </p:txBody>
      </p:sp>
      <p:grpSp>
        <p:nvGrpSpPr>
          <p:cNvPr id="2" name="组合 1">
            <a:extLst>
              <a:ext uri="{FF2B5EF4-FFF2-40B4-BE49-F238E27FC236}">
                <a16:creationId xmlns:a16="http://schemas.microsoft.com/office/drawing/2014/main" id="{8348A733-50DE-2463-E8E7-98EDC899FB81}"/>
              </a:ext>
            </a:extLst>
          </p:cNvPr>
          <p:cNvGrpSpPr/>
          <p:nvPr/>
        </p:nvGrpSpPr>
        <p:grpSpPr>
          <a:xfrm>
            <a:off x="5819713" y="2933155"/>
            <a:ext cx="5482271" cy="1982755"/>
            <a:chOff x="6096001" y="1444085"/>
            <a:chExt cx="6108958" cy="2349280"/>
          </a:xfrm>
        </p:grpSpPr>
        <p:sp>
          <p:nvSpPr>
            <p:cNvPr id="3" name="矩形: 圆角 2">
              <a:extLst>
                <a:ext uri="{FF2B5EF4-FFF2-40B4-BE49-F238E27FC236}">
                  <a16:creationId xmlns:a16="http://schemas.microsoft.com/office/drawing/2014/main" id="{5BA07E83-BA28-7C27-A35E-BEEABEA7DAB8}"/>
                </a:ext>
              </a:extLst>
            </p:cNvPr>
            <p:cNvSpPr/>
            <p:nvPr/>
          </p:nvSpPr>
          <p:spPr>
            <a:xfrm>
              <a:off x="8216153" y="2169891"/>
              <a:ext cx="1869142" cy="793376"/>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atin typeface="Times New Roman" panose="02020603050405020304" pitchFamily="18" charset="0"/>
                  <a:cs typeface="Times New Roman" panose="02020603050405020304" pitchFamily="18" charset="0"/>
                </a:rPr>
                <a:t>ASR</a:t>
              </a:r>
              <a:endParaRPr lang="zh-CN" altLang="en-US"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3FCD483-672F-DD57-BB7B-84B794D5DC1B}"/>
                </a:ext>
              </a:extLst>
            </p:cNvPr>
            <p:cNvSpPr/>
            <p:nvPr/>
          </p:nvSpPr>
          <p:spPr>
            <a:xfrm>
              <a:off x="6096001" y="2288457"/>
              <a:ext cx="1623558" cy="556243"/>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语音（特征）</a:t>
              </a:r>
            </a:p>
          </p:txBody>
        </p:sp>
        <p:cxnSp>
          <p:nvCxnSpPr>
            <p:cNvPr id="6" name="直接箭头连接符 5">
              <a:extLst>
                <a:ext uri="{FF2B5EF4-FFF2-40B4-BE49-F238E27FC236}">
                  <a16:creationId xmlns:a16="http://schemas.microsoft.com/office/drawing/2014/main" id="{FBF45508-813D-CC79-0281-ED8A623C8C56}"/>
                </a:ext>
              </a:extLst>
            </p:cNvPr>
            <p:cNvCxnSpPr>
              <a:cxnSpLocks/>
              <a:stCxn id="5" idx="3"/>
              <a:endCxn id="3" idx="1"/>
            </p:cNvCxnSpPr>
            <p:nvPr/>
          </p:nvCxnSpPr>
          <p:spPr>
            <a:xfrm>
              <a:off x="7719559" y="2566579"/>
              <a:ext cx="4965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左大括号 6">
              <a:extLst>
                <a:ext uri="{FF2B5EF4-FFF2-40B4-BE49-F238E27FC236}">
                  <a16:creationId xmlns:a16="http://schemas.microsoft.com/office/drawing/2014/main" id="{49D6AE6C-4F4B-F91C-1BD4-93D83B9C7541}"/>
                </a:ext>
              </a:extLst>
            </p:cNvPr>
            <p:cNvSpPr/>
            <p:nvPr/>
          </p:nvSpPr>
          <p:spPr>
            <a:xfrm>
              <a:off x="10165976" y="1638731"/>
              <a:ext cx="618565" cy="185569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28A7D6BC-488C-A13C-3CD3-85689C09934B}"/>
                </a:ext>
              </a:extLst>
            </p:cNvPr>
            <p:cNvSpPr/>
            <p:nvPr/>
          </p:nvSpPr>
          <p:spPr>
            <a:xfrm>
              <a:off x="10784540" y="1444085"/>
              <a:ext cx="1420419" cy="38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单词</a:t>
              </a:r>
            </a:p>
          </p:txBody>
        </p:sp>
        <p:sp>
          <p:nvSpPr>
            <p:cNvPr id="10" name="矩形 9">
              <a:extLst>
                <a:ext uri="{FF2B5EF4-FFF2-40B4-BE49-F238E27FC236}">
                  <a16:creationId xmlns:a16="http://schemas.microsoft.com/office/drawing/2014/main" id="{CF8BE82E-6701-0E90-3D73-BA9A222EE82F}"/>
                </a:ext>
              </a:extLst>
            </p:cNvPr>
            <p:cNvSpPr/>
            <p:nvPr/>
          </p:nvSpPr>
          <p:spPr>
            <a:xfrm>
              <a:off x="10813770" y="2037814"/>
              <a:ext cx="1391189" cy="38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音标</a:t>
              </a:r>
            </a:p>
          </p:txBody>
        </p:sp>
        <p:sp>
          <p:nvSpPr>
            <p:cNvPr id="11" name="矩形 10">
              <a:extLst>
                <a:ext uri="{FF2B5EF4-FFF2-40B4-BE49-F238E27FC236}">
                  <a16:creationId xmlns:a16="http://schemas.microsoft.com/office/drawing/2014/main" id="{1769E7D5-E651-37A0-23F4-EB89B2D58E5F}"/>
                </a:ext>
              </a:extLst>
            </p:cNvPr>
            <p:cNvSpPr/>
            <p:nvPr/>
          </p:nvSpPr>
          <p:spPr>
            <a:xfrm>
              <a:off x="10808771" y="3404074"/>
              <a:ext cx="1396188" cy="38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词根词缀</a:t>
              </a:r>
            </a:p>
          </p:txBody>
        </p:sp>
        <p:sp>
          <p:nvSpPr>
            <p:cNvPr id="12" name="矩形 11">
              <a:extLst>
                <a:ext uri="{FF2B5EF4-FFF2-40B4-BE49-F238E27FC236}">
                  <a16:creationId xmlns:a16="http://schemas.microsoft.com/office/drawing/2014/main" id="{F900EFE4-EB7D-25DF-A49C-A0FA28090351}"/>
                </a:ext>
              </a:extLst>
            </p:cNvPr>
            <p:cNvSpPr/>
            <p:nvPr/>
          </p:nvSpPr>
          <p:spPr>
            <a:xfrm>
              <a:off x="10796656" y="2768621"/>
              <a:ext cx="1396188" cy="389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a:t>
              </a:r>
              <a:endParaRPr lang="zh-CN" altLang="en-US" dirty="0">
                <a:solidFill>
                  <a:schemeClr val="tx1"/>
                </a:solidFill>
              </a:endParaRPr>
            </a:p>
          </p:txBody>
        </p:sp>
      </p:grpSp>
    </p:spTree>
    <p:extLst>
      <p:ext uri="{BB962C8B-B14F-4D97-AF65-F5344CB8AC3E}">
        <p14:creationId xmlns:p14="http://schemas.microsoft.com/office/powerpoint/2010/main" val="5119603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02CF482-8069-BAFF-50F8-81623504B084}"/>
              </a:ext>
            </a:extLst>
          </p:cNvPr>
          <p:cNvSpPr>
            <a:spLocks noGrp="1"/>
          </p:cNvSpPr>
          <p:nvPr>
            <p:ph type="title"/>
          </p:nvPr>
        </p:nvSpPr>
        <p:spPr>
          <a:xfrm>
            <a:off x="792481" y="574395"/>
            <a:ext cx="2572511" cy="341874"/>
          </a:xfrm>
        </p:spPr>
        <p:txBody>
          <a:bodyPr/>
          <a:lstStyle/>
          <a:p>
            <a:r>
              <a:rPr lang="en-US" altLang="zh-CN" dirty="0"/>
              <a:t>LLM</a:t>
            </a:r>
            <a:r>
              <a:rPr lang="zh-CN" altLang="en-US" dirty="0"/>
              <a:t>大语言模型</a:t>
            </a:r>
          </a:p>
        </p:txBody>
      </p:sp>
      <p:sp>
        <p:nvSpPr>
          <p:cNvPr id="3" name="文本框 2">
            <a:extLst>
              <a:ext uri="{FF2B5EF4-FFF2-40B4-BE49-F238E27FC236}">
                <a16:creationId xmlns:a16="http://schemas.microsoft.com/office/drawing/2014/main" id="{01FB399D-D00F-7ABB-29BD-01E4EC23A9E3}"/>
              </a:ext>
            </a:extLst>
          </p:cNvPr>
          <p:cNvSpPr txBox="1"/>
          <p:nvPr/>
        </p:nvSpPr>
        <p:spPr>
          <a:xfrm>
            <a:off x="334666" y="1385377"/>
            <a:ext cx="4987142" cy="4832092"/>
          </a:xfrm>
          <a:prstGeom prst="rect">
            <a:avLst/>
          </a:prstGeom>
          <a:noFill/>
        </p:spPr>
        <p:txBody>
          <a:bodyPr wrap="square" rtlCol="0">
            <a:spAutoFit/>
          </a:bodyPr>
          <a:lstStyle/>
          <a:p>
            <a:r>
              <a:rPr lang="en-US" altLang="zh-CN" sz="1600" b="1" dirty="0">
                <a:latin typeface="+mj-ea"/>
                <a:ea typeface="+mj-ea"/>
              </a:rPr>
              <a:t>1.</a:t>
            </a:r>
            <a:r>
              <a:rPr lang="zh-CN" altLang="en-US" sz="1600" b="1" dirty="0">
                <a:latin typeface="+mj-ea"/>
                <a:ea typeface="+mj-ea"/>
              </a:rPr>
              <a:t>具体功能</a:t>
            </a:r>
            <a:endParaRPr lang="en-US" altLang="zh-CN" sz="1600" b="1" dirty="0">
              <a:latin typeface="+mj-ea"/>
              <a:ea typeface="+mj-ea"/>
            </a:endParaRPr>
          </a:p>
          <a:p>
            <a:pPr marL="285750"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处理文本内容，做出答复</a:t>
            </a:r>
            <a:endParaRPr lang="en-US" altLang="zh-CN" sz="1600" dirty="0">
              <a:latin typeface="宋体" panose="02010600030101010101" pitchFamily="2" charset="-122"/>
              <a:ea typeface="宋体" panose="02010600030101010101" pitchFamily="2" charset="-122"/>
            </a:endParaRPr>
          </a:p>
          <a:p>
            <a:r>
              <a:rPr lang="en-US" altLang="zh-CN" sz="1600" b="1" dirty="0">
                <a:latin typeface="+mj-ea"/>
                <a:ea typeface="+mj-ea"/>
              </a:rPr>
              <a:t>2.</a:t>
            </a:r>
            <a:r>
              <a:rPr lang="zh-CN" altLang="en-US" sz="1600" b="1" dirty="0">
                <a:latin typeface="+mj-ea"/>
                <a:ea typeface="+mj-ea"/>
              </a:rPr>
              <a:t>在虚拟人系统中的部分</a:t>
            </a:r>
            <a:endParaRPr lang="en-US" altLang="zh-CN" sz="1600" b="1" dirty="0">
              <a:latin typeface="+mj-ea"/>
              <a:ea typeface="+mj-ea"/>
            </a:endParaRPr>
          </a:p>
          <a:p>
            <a:pPr marL="285750"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相当于虚拟人的“大脑”，可以处理多种任务</a:t>
            </a:r>
            <a:endParaRPr lang="en-US" altLang="zh-CN" sz="1600" dirty="0">
              <a:latin typeface="宋体" panose="02010600030101010101" pitchFamily="2" charset="-122"/>
              <a:ea typeface="宋体" panose="02010600030101010101" pitchFamily="2" charset="-122"/>
            </a:endParaRPr>
          </a:p>
          <a:p>
            <a:r>
              <a:rPr lang="en-US" altLang="zh-CN" sz="1600" b="1" dirty="0">
                <a:latin typeface="+mj-ea"/>
                <a:ea typeface="+mj-ea"/>
              </a:rPr>
              <a:t>3.</a:t>
            </a:r>
            <a:r>
              <a:rPr lang="zh-CN" altLang="en-US" sz="1600" b="1" dirty="0">
                <a:latin typeface="+mj-ea"/>
                <a:ea typeface="+mj-ea"/>
              </a:rPr>
              <a:t>一些普遍的文献中的方法（了解）以及成型的项目</a:t>
            </a:r>
            <a:endParaRPr lang="en-US" altLang="zh-CN" sz="1600" b="1" dirty="0">
              <a:latin typeface="+mj-ea"/>
              <a:ea typeface="+mj-ea"/>
            </a:endParaRPr>
          </a:p>
          <a:p>
            <a:pPr marL="285750" indent="-285750">
              <a:buFont typeface="Arial" panose="020B0604020202020204" pitchFamily="34" charset="0"/>
              <a:buChar cha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Llama3</a:t>
            </a:r>
          </a:p>
          <a:p>
            <a:pPr marL="742950" lvl="1"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最近</a:t>
            </a:r>
            <a:r>
              <a:rPr lang="en-US" altLang="zh-CN" sz="1600" dirty="0" err="1">
                <a:latin typeface="宋体" panose="02010600030101010101" pitchFamily="2" charset="-122"/>
                <a:ea typeface="宋体" panose="02010600030101010101" pitchFamily="2" charset="-122"/>
              </a:rPr>
              <a:t>FaceBook</a:t>
            </a:r>
            <a:r>
              <a:rPr lang="zh-CN" altLang="en-US" sz="1600" dirty="0">
                <a:latin typeface="宋体" panose="02010600030101010101" pitchFamily="2" charset="-122"/>
                <a:ea typeface="宋体" panose="02010600030101010101" pitchFamily="2" charset="-122"/>
              </a:rPr>
              <a:t>提出的一个开源语言大模型</a:t>
            </a:r>
            <a:r>
              <a:rPr lang="en-US" altLang="zh-CN" sz="1600" dirty="0">
                <a:latin typeface="宋体" panose="02010600030101010101" pitchFamily="2" charset="-122"/>
                <a:ea typeface="宋体" panose="02010600030101010101" pitchFamily="2" charset="-122"/>
              </a:rPr>
              <a:t>llama3</a:t>
            </a:r>
            <a:r>
              <a:rPr lang="zh-CN" altLang="en-US" sz="1600" dirty="0">
                <a:latin typeface="宋体" panose="02010600030101010101" pitchFamily="2" charset="-122"/>
                <a:ea typeface="宋体" panose="02010600030101010101" pitchFamily="2" charset="-122"/>
              </a:rPr>
              <a:t>，具有非常强大的对话能力，</a:t>
            </a:r>
            <a:r>
              <a:rPr lang="en-US" altLang="zh-CN" sz="1600" dirty="0">
                <a:latin typeface="宋体" panose="02010600030101010101" pitchFamily="2" charset="-122"/>
                <a:ea typeface="宋体" panose="02010600030101010101" pitchFamily="2" charset="-122"/>
              </a:rPr>
              <a:t>Llama3</a:t>
            </a:r>
            <a:r>
              <a:rPr lang="zh-CN" altLang="en-US" sz="1600" dirty="0">
                <a:latin typeface="宋体" panose="02010600030101010101" pitchFamily="2" charset="-122"/>
                <a:ea typeface="宋体" panose="02010600030101010101" pitchFamily="2" charset="-122"/>
              </a:rPr>
              <a:t>在</a:t>
            </a:r>
            <a:r>
              <a:rPr lang="en-US" altLang="zh-CN" sz="1600" dirty="0">
                <a:latin typeface="宋体" panose="02010600030101010101" pitchFamily="2" charset="-122"/>
                <a:ea typeface="宋体" panose="02010600030101010101" pitchFamily="2" charset="-122"/>
              </a:rPr>
              <a:t>15T</a:t>
            </a:r>
            <a:r>
              <a:rPr lang="zh-CN" altLang="en-US" sz="1600" dirty="0">
                <a:latin typeface="宋体" panose="02010600030101010101" pitchFamily="2" charset="-122"/>
                <a:ea typeface="宋体" panose="02010600030101010101" pitchFamily="2" charset="-122"/>
              </a:rPr>
              <a:t>的</a:t>
            </a:r>
            <a:r>
              <a:rPr lang="en-US" altLang="zh-CN" sz="1600" dirty="0">
                <a:latin typeface="宋体" panose="02010600030101010101" pitchFamily="2" charset="-122"/>
                <a:ea typeface="宋体" panose="02010600030101010101" pitchFamily="2" charset="-122"/>
              </a:rPr>
              <a:t>tokens</a:t>
            </a:r>
            <a:r>
              <a:rPr lang="zh-CN" altLang="en-US" sz="1600" dirty="0">
                <a:latin typeface="宋体" panose="02010600030101010101" pitchFamily="2" charset="-122"/>
                <a:ea typeface="宋体" panose="02010600030101010101" pitchFamily="2" charset="-122"/>
              </a:rPr>
              <a:t>上进行预训练，这些</a:t>
            </a:r>
            <a:r>
              <a:rPr lang="en-US" altLang="zh-CN" sz="1600" dirty="0">
                <a:latin typeface="宋体" panose="02010600030101010101" pitchFamily="2" charset="-122"/>
                <a:ea typeface="宋体" panose="02010600030101010101" pitchFamily="2" charset="-122"/>
              </a:rPr>
              <a:t>tokens</a:t>
            </a:r>
            <a:r>
              <a:rPr lang="zh-CN" altLang="en-US" sz="1600" dirty="0">
                <a:latin typeface="宋体" panose="02010600030101010101" pitchFamily="2" charset="-122"/>
                <a:ea typeface="宋体" panose="02010600030101010101" pitchFamily="2" charset="-122"/>
              </a:rPr>
              <a:t>都是从公开来源收集的。比 </a:t>
            </a:r>
            <a:r>
              <a:rPr lang="en-US" altLang="zh-CN" sz="1600" dirty="0">
                <a:latin typeface="宋体" panose="02010600030101010101" pitchFamily="2" charset="-122"/>
                <a:ea typeface="宋体" panose="02010600030101010101" pitchFamily="2" charset="-122"/>
              </a:rPr>
              <a:t>Llama2</a:t>
            </a:r>
            <a:r>
              <a:rPr lang="zh-CN" altLang="en-US" sz="1600" dirty="0">
                <a:latin typeface="宋体" panose="02010600030101010101" pitchFamily="2" charset="-122"/>
                <a:ea typeface="宋体" panose="02010600030101010101" pitchFamily="2" charset="-122"/>
              </a:rPr>
              <a:t>使用的数据集大 </a:t>
            </a:r>
            <a:r>
              <a:rPr lang="en-US" altLang="zh-CN" sz="1600" dirty="0">
                <a:latin typeface="宋体" panose="02010600030101010101" pitchFamily="2" charset="-122"/>
                <a:ea typeface="宋体" panose="02010600030101010101" pitchFamily="2" charset="-122"/>
              </a:rPr>
              <a:t>7 </a:t>
            </a:r>
            <a:r>
              <a:rPr lang="zh-CN" altLang="en-US" sz="1600" dirty="0">
                <a:latin typeface="宋体" panose="02010600030101010101" pitchFamily="2" charset="-122"/>
                <a:ea typeface="宋体" panose="02010600030101010101" pitchFamily="2" charset="-122"/>
              </a:rPr>
              <a:t>倍。并且</a:t>
            </a:r>
            <a:r>
              <a:rPr lang="en-US" altLang="zh-CN" sz="1600" dirty="0">
                <a:latin typeface="宋体" panose="02010600030101010101" pitchFamily="2" charset="-122"/>
                <a:ea typeface="宋体" panose="02010600030101010101" pitchFamily="2" charset="-122"/>
              </a:rPr>
              <a:t>8B</a:t>
            </a:r>
            <a:r>
              <a:rPr lang="zh-CN" altLang="en-US" sz="1600" dirty="0">
                <a:latin typeface="宋体" panose="02010600030101010101" pitchFamily="2" charset="-122"/>
                <a:ea typeface="宋体" panose="02010600030101010101" pitchFamily="2" charset="-122"/>
              </a:rPr>
              <a:t>和</a:t>
            </a:r>
            <a:r>
              <a:rPr lang="en-US" altLang="zh-CN" sz="1600" dirty="0">
                <a:latin typeface="宋体" panose="02010600030101010101" pitchFamily="2" charset="-122"/>
                <a:ea typeface="宋体" panose="02010600030101010101" pitchFamily="2" charset="-122"/>
              </a:rPr>
              <a:t>70B</a:t>
            </a:r>
            <a:r>
              <a:rPr lang="zh-CN" altLang="en-US" sz="1600" dirty="0">
                <a:latin typeface="宋体" panose="02010600030101010101" pitchFamily="2" charset="-122"/>
                <a:ea typeface="宋体" panose="02010600030101010101" pitchFamily="2" charset="-122"/>
              </a:rPr>
              <a:t>两种参数规模的模型。</a:t>
            </a: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ChatGLM-6B</a:t>
            </a:r>
          </a:p>
          <a:p>
            <a:pPr marL="742950" lvl="1" indent="-285750">
              <a:buFont typeface="Arial" panose="020B0604020202020204" pitchFamily="34" charset="0"/>
              <a:buChar char="•"/>
            </a:pPr>
            <a:r>
              <a:rPr lang="en-US" altLang="zh-CN" sz="1600" dirty="0">
                <a:latin typeface="宋体" panose="02010600030101010101" pitchFamily="2" charset="-122"/>
                <a:ea typeface="宋体" panose="02010600030101010101" pitchFamily="2" charset="-122"/>
              </a:rPr>
              <a:t>ChatGLM-6B</a:t>
            </a:r>
            <a:r>
              <a:rPr lang="zh-CN" altLang="en-US" sz="1600" dirty="0">
                <a:latin typeface="宋体" panose="02010600030101010101" pitchFamily="2" charset="-122"/>
                <a:ea typeface="宋体" panose="02010600030101010101" pitchFamily="2" charset="-122"/>
              </a:rPr>
              <a:t>是由清华大学智谱实验室开发的开源中英文语言大模型，基于</a:t>
            </a:r>
            <a:r>
              <a:rPr lang="en-US" altLang="zh-CN" sz="1600" dirty="0">
                <a:latin typeface="宋体" panose="02010600030101010101" pitchFamily="2" charset="-122"/>
                <a:ea typeface="宋体" panose="02010600030101010101" pitchFamily="2" charset="-122"/>
              </a:rPr>
              <a:t>GLM-130B</a:t>
            </a:r>
            <a:r>
              <a:rPr lang="zh-CN" altLang="en-US" sz="1600" dirty="0">
                <a:latin typeface="宋体" panose="02010600030101010101" pitchFamily="2" charset="-122"/>
                <a:ea typeface="宋体" panose="02010600030101010101" pitchFamily="2" charset="-122"/>
              </a:rPr>
              <a:t>，</a:t>
            </a:r>
            <a:r>
              <a:rPr lang="en-US" altLang="zh-CN" sz="1600" dirty="0" err="1">
                <a:latin typeface="宋体" panose="02010600030101010101" pitchFamily="2" charset="-122"/>
                <a:ea typeface="宋体" panose="02010600030101010101" pitchFamily="2" charset="-122"/>
              </a:rPr>
              <a:t>ChatGLM</a:t>
            </a:r>
            <a:r>
              <a:rPr lang="en-US" altLang="zh-CN" sz="1600" dirty="0">
                <a:latin typeface="宋体" panose="02010600030101010101" pitchFamily="2" charset="-122"/>
                <a:ea typeface="宋体" panose="02010600030101010101" pitchFamily="2" charset="-122"/>
              </a:rPr>
              <a:t> </a:t>
            </a:r>
            <a:r>
              <a:rPr lang="zh-CN" altLang="en-US" sz="1600" dirty="0">
                <a:latin typeface="宋体" panose="02010600030101010101" pitchFamily="2" charset="-122"/>
                <a:ea typeface="宋体" panose="02010600030101010101" pitchFamily="2" charset="-122"/>
              </a:rPr>
              <a:t>针对中文进行了优化，在中文问答和对话方面表现优异，并且支持中英双语切换。同时</a:t>
            </a:r>
            <a:r>
              <a:rPr lang="en-US" altLang="zh-CN" sz="1600" dirty="0">
                <a:latin typeface="宋体" panose="02010600030101010101" pitchFamily="2" charset="-122"/>
                <a:ea typeface="宋体" panose="02010600030101010101" pitchFamily="2" charset="-122"/>
              </a:rPr>
              <a:t>INT4</a:t>
            </a:r>
            <a:r>
              <a:rPr lang="zh-CN" altLang="en-US" sz="1600" dirty="0">
                <a:latin typeface="宋体" panose="02010600030101010101" pitchFamily="2" charset="-122"/>
                <a:ea typeface="宋体" panose="02010600030101010101" pitchFamily="2" charset="-122"/>
              </a:rPr>
              <a:t>量化的模型占用显存仅</a:t>
            </a:r>
            <a:r>
              <a:rPr lang="en-US" altLang="zh-CN" sz="1600" dirty="0">
                <a:latin typeface="宋体" panose="02010600030101010101" pitchFamily="2" charset="-122"/>
                <a:ea typeface="宋体" panose="02010600030101010101" pitchFamily="2" charset="-122"/>
              </a:rPr>
              <a:t>6G</a:t>
            </a:r>
            <a:r>
              <a:rPr lang="zh-CN" altLang="en-US" sz="1600" dirty="0">
                <a:latin typeface="宋体" panose="02010600030101010101" pitchFamily="2" charset="-122"/>
                <a:ea typeface="宋体" panose="02010600030101010101" pitchFamily="2" charset="-122"/>
              </a:rPr>
              <a:t>。可以自由部署。</a:t>
            </a:r>
            <a:endParaRPr lang="en-US" altLang="zh-CN" sz="1600" dirty="0">
              <a:latin typeface="宋体" panose="02010600030101010101" pitchFamily="2" charset="-122"/>
              <a:ea typeface="宋体" panose="02010600030101010101" pitchFamily="2" charset="-122"/>
            </a:endParaRPr>
          </a:p>
        </p:txBody>
      </p:sp>
      <p:pic>
        <p:nvPicPr>
          <p:cNvPr id="8" name="图片 7">
            <a:extLst>
              <a:ext uri="{FF2B5EF4-FFF2-40B4-BE49-F238E27FC236}">
                <a16:creationId xmlns:a16="http://schemas.microsoft.com/office/drawing/2014/main" id="{D58738BF-4831-AF33-CB72-C80957AC55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11965" y="1715746"/>
            <a:ext cx="4673613" cy="4109797"/>
          </a:xfrm>
          <a:prstGeom prst="rect">
            <a:avLst/>
          </a:prstGeom>
        </p:spPr>
      </p:pic>
    </p:spTree>
    <p:extLst>
      <p:ext uri="{BB962C8B-B14F-4D97-AF65-F5344CB8AC3E}">
        <p14:creationId xmlns:p14="http://schemas.microsoft.com/office/powerpoint/2010/main" val="36839826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02CF482-8069-BAFF-50F8-81623504B084}"/>
              </a:ext>
            </a:extLst>
          </p:cNvPr>
          <p:cNvSpPr>
            <a:spLocks noGrp="1"/>
          </p:cNvSpPr>
          <p:nvPr>
            <p:ph type="title"/>
          </p:nvPr>
        </p:nvSpPr>
        <p:spPr>
          <a:xfrm>
            <a:off x="792481" y="574395"/>
            <a:ext cx="1511807" cy="341874"/>
          </a:xfrm>
        </p:spPr>
        <p:txBody>
          <a:bodyPr/>
          <a:lstStyle/>
          <a:p>
            <a:r>
              <a:rPr lang="en-US" altLang="zh-CN" dirty="0"/>
              <a:t>TTS</a:t>
            </a:r>
            <a:r>
              <a:rPr lang="zh-CN" altLang="en-US" dirty="0"/>
              <a:t>模块</a:t>
            </a:r>
          </a:p>
        </p:txBody>
      </p:sp>
      <p:sp>
        <p:nvSpPr>
          <p:cNvPr id="3" name="文本框 2">
            <a:extLst>
              <a:ext uri="{FF2B5EF4-FFF2-40B4-BE49-F238E27FC236}">
                <a16:creationId xmlns:a16="http://schemas.microsoft.com/office/drawing/2014/main" id="{00456D99-72B0-A641-0F5C-64ED9E4E2069}"/>
              </a:ext>
            </a:extLst>
          </p:cNvPr>
          <p:cNvSpPr txBox="1"/>
          <p:nvPr/>
        </p:nvSpPr>
        <p:spPr>
          <a:xfrm>
            <a:off x="334665" y="1385377"/>
            <a:ext cx="5413717" cy="4216539"/>
          </a:xfrm>
          <a:prstGeom prst="rect">
            <a:avLst/>
          </a:prstGeom>
          <a:noFill/>
        </p:spPr>
        <p:txBody>
          <a:bodyPr wrap="square" rtlCol="0">
            <a:spAutoFit/>
          </a:bodyPr>
          <a:lstStyle/>
          <a:p>
            <a:r>
              <a:rPr lang="en-US" altLang="zh-CN" sz="1600" b="1" dirty="0">
                <a:latin typeface="+mj-ea"/>
                <a:ea typeface="+mj-ea"/>
              </a:rPr>
              <a:t>1.</a:t>
            </a:r>
            <a:r>
              <a:rPr lang="zh-CN" altLang="en-US" sz="1600" b="1" dirty="0">
                <a:latin typeface="+mj-ea"/>
                <a:ea typeface="+mj-ea"/>
              </a:rPr>
              <a:t>具体功能</a:t>
            </a:r>
            <a:endParaRPr lang="en-US" altLang="zh-CN" sz="1600" b="1" dirty="0">
              <a:latin typeface="+mj-ea"/>
              <a:ea typeface="+mj-ea"/>
            </a:endParaRPr>
          </a:p>
          <a:p>
            <a:pPr marL="285750"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将文本转为音频信息，模态转换。</a:t>
            </a:r>
            <a:endParaRPr lang="en-US" altLang="zh-CN" sz="1600" dirty="0">
              <a:latin typeface="宋体" panose="02010600030101010101" pitchFamily="2" charset="-122"/>
              <a:ea typeface="宋体" panose="02010600030101010101" pitchFamily="2" charset="-122"/>
            </a:endParaRPr>
          </a:p>
          <a:p>
            <a:r>
              <a:rPr lang="en-US" altLang="zh-CN" sz="1600" b="1" dirty="0">
                <a:latin typeface="+mj-ea"/>
                <a:ea typeface="+mj-ea"/>
              </a:rPr>
              <a:t>2.</a:t>
            </a:r>
            <a:r>
              <a:rPr lang="zh-CN" altLang="en-US" sz="1600" b="1" dirty="0">
                <a:latin typeface="+mj-ea"/>
                <a:ea typeface="+mj-ea"/>
              </a:rPr>
              <a:t>在虚拟人系统中的部分</a:t>
            </a:r>
            <a:endParaRPr lang="en-US" altLang="zh-CN" sz="1600" b="1" dirty="0">
              <a:latin typeface="+mj-ea"/>
              <a:ea typeface="+mj-ea"/>
            </a:endParaRPr>
          </a:p>
          <a:p>
            <a:pPr marL="285750"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在虚拟人系统中属于“嘴巴”模块。</a:t>
            </a:r>
            <a:endParaRPr lang="en-US" altLang="zh-CN" sz="1600" dirty="0">
              <a:latin typeface="宋体" panose="02010600030101010101" pitchFamily="2" charset="-122"/>
              <a:ea typeface="宋体" panose="02010600030101010101" pitchFamily="2" charset="-122"/>
            </a:endParaRPr>
          </a:p>
          <a:p>
            <a:r>
              <a:rPr lang="en-US" altLang="zh-CN" sz="1600" b="1" dirty="0">
                <a:latin typeface="+mj-ea"/>
                <a:ea typeface="+mj-ea"/>
              </a:rPr>
              <a:t>3.</a:t>
            </a:r>
            <a:r>
              <a:rPr lang="zh-CN" altLang="en-US" sz="1600" b="1" dirty="0">
                <a:latin typeface="+mj-ea"/>
                <a:ea typeface="+mj-ea"/>
              </a:rPr>
              <a:t>一些普遍的文献中的方法（了解）以及成型的项目</a:t>
            </a:r>
            <a:endParaRPr lang="en-US" altLang="zh-CN" sz="1600" b="1" dirty="0">
              <a:latin typeface="+mj-ea"/>
              <a:ea typeface="+mj-ea"/>
            </a:endParaRPr>
          </a:p>
          <a:p>
            <a:pPr marL="285750" indent="-285750">
              <a:buFont typeface="Arial" panose="020B0604020202020204" pitchFamily="34" charset="0"/>
              <a:buChar char="•"/>
            </a:pPr>
            <a:r>
              <a:rPr lang="en-US" altLang="zh-CN" b="1" dirty="0" err="1">
                <a:latin typeface="Times New Roman" panose="02020603050405020304" pitchFamily="18" charset="0"/>
                <a:cs typeface="Times New Roman" panose="02020603050405020304" pitchFamily="18" charset="0"/>
              </a:rPr>
              <a:t>FastSpeech</a:t>
            </a:r>
            <a:endParaRPr lang="en-US" altLang="zh-CN" b="1" dirty="0">
              <a:latin typeface="Times New Roman" panose="02020603050405020304" pitchFamily="18" charset="0"/>
              <a:cs typeface="Times New Roman" panose="02020603050405020304" pitchFamily="18" charset="0"/>
            </a:endParaRPr>
          </a:p>
          <a:p>
            <a:pPr marL="742950" lvl="1"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它是浙江大学提出的一个基于</a:t>
            </a:r>
            <a:r>
              <a:rPr lang="en-US" altLang="zh-CN" sz="1600" dirty="0">
                <a:latin typeface="宋体" panose="02010600030101010101" pitchFamily="2" charset="-122"/>
                <a:ea typeface="宋体" panose="02010600030101010101" pitchFamily="2" charset="-122"/>
              </a:rPr>
              <a:t>Transformer</a:t>
            </a:r>
            <a:r>
              <a:rPr lang="zh-CN" altLang="en-US" sz="1600" dirty="0">
                <a:latin typeface="宋体" panose="02010600030101010101" pitchFamily="2" charset="-122"/>
                <a:ea typeface="宋体" panose="02010600030101010101" pitchFamily="2" charset="-122"/>
              </a:rPr>
              <a:t>的</a:t>
            </a:r>
            <a:r>
              <a:rPr lang="en-US" altLang="zh-CN" sz="1600" dirty="0">
                <a:latin typeface="宋体" panose="02010600030101010101" pitchFamily="2" charset="-122"/>
                <a:ea typeface="宋体" panose="02010600030101010101" pitchFamily="2" charset="-122"/>
              </a:rPr>
              <a:t>TTS</a:t>
            </a:r>
            <a:r>
              <a:rPr lang="zh-CN" altLang="en-US" sz="1600" dirty="0">
                <a:latin typeface="宋体" panose="02010600030101010101" pitchFamily="2" charset="-122"/>
                <a:ea typeface="宋体" panose="02010600030101010101" pitchFamily="2" charset="-122"/>
              </a:rPr>
              <a:t>系统，它通过预测音素持续时间和控制语速的方式，能够在不牺牲语音质量的情况下，显著提高语音合成的速度。它还能够减少训练和推理时的不稳定性。</a:t>
            </a:r>
            <a:endParaRPr lang="en-US" altLang="zh-CN" sz="1600" dirty="0">
              <a:latin typeface="宋体" panose="02010600030101010101" pitchFamily="2" charset="-122"/>
              <a:ea typeface="宋体" panose="02010600030101010101" pitchFamily="2" charset="-122"/>
            </a:endParaRPr>
          </a:p>
          <a:p>
            <a:pPr marL="285750" indent="-285750">
              <a:buFont typeface="Arial" panose="020B0604020202020204" pitchFamily="34" charset="0"/>
              <a:buChar char="•"/>
            </a:pPr>
            <a:endParaRPr lang="en-US" altLang="zh-CN" dirty="0"/>
          </a:p>
          <a:p>
            <a:pPr marL="285750" indent="-285750">
              <a:buFont typeface="Arial" panose="020B0604020202020204" pitchFamily="34" charset="0"/>
              <a:buChar char="•"/>
            </a:pPr>
            <a:r>
              <a:rPr lang="en-US" altLang="zh-CN" b="1" dirty="0">
                <a:latin typeface="Times New Roman" panose="02020603050405020304" pitchFamily="18" charset="0"/>
                <a:ea typeface="宋体" panose="02010600030101010101" pitchFamily="2" charset="-122"/>
                <a:cs typeface="Times New Roman" panose="02020603050405020304" pitchFamily="18" charset="0"/>
              </a:rPr>
              <a:t>VITS</a:t>
            </a:r>
          </a:p>
          <a:p>
            <a:pPr marL="742950" lvl="1"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它是由</a:t>
            </a:r>
            <a:r>
              <a:rPr lang="en-US" altLang="zh-CN" sz="1600" dirty="0">
                <a:latin typeface="宋体" panose="02010600030101010101" pitchFamily="2" charset="-122"/>
                <a:ea typeface="宋体" panose="02010600030101010101" pitchFamily="2" charset="-122"/>
              </a:rPr>
              <a:t>KAKAO</a:t>
            </a:r>
            <a:r>
              <a:rPr lang="zh-CN" altLang="en-US" sz="1600" dirty="0">
                <a:latin typeface="宋体" panose="02010600030101010101" pitchFamily="2" charset="-122"/>
                <a:ea typeface="宋体" panose="02010600030101010101" pitchFamily="2" charset="-122"/>
              </a:rPr>
              <a:t>公司与</a:t>
            </a:r>
            <a:r>
              <a:rPr lang="en-US" altLang="zh-CN" sz="1600" dirty="0">
                <a:latin typeface="宋体" panose="02010600030101010101" pitchFamily="2" charset="-122"/>
                <a:ea typeface="宋体" panose="02010600030101010101" pitchFamily="2" charset="-122"/>
              </a:rPr>
              <a:t>KAIST</a:t>
            </a:r>
            <a:r>
              <a:rPr lang="zh-CN" altLang="en-US" sz="1600" dirty="0">
                <a:latin typeface="宋体" panose="02010600030101010101" pitchFamily="2" charset="-122"/>
                <a:ea typeface="宋体" panose="02010600030101010101" pitchFamily="2" charset="-122"/>
              </a:rPr>
              <a:t>韩国科学院研究的一个基于</a:t>
            </a:r>
            <a:r>
              <a:rPr lang="en-US" altLang="zh-CN" sz="1600" dirty="0">
                <a:latin typeface="宋体" panose="02010600030101010101" pitchFamily="2" charset="-122"/>
                <a:ea typeface="宋体" panose="02010600030101010101" pitchFamily="2" charset="-122"/>
              </a:rPr>
              <a:t>VQ-VAE</a:t>
            </a:r>
            <a:r>
              <a:rPr lang="zh-CN" altLang="en-US" sz="1600" dirty="0">
                <a:latin typeface="宋体" panose="02010600030101010101" pitchFamily="2" charset="-122"/>
                <a:ea typeface="宋体" panose="02010600030101010101" pitchFamily="2" charset="-122"/>
              </a:rPr>
              <a:t>的声码器模型，加入了时间域对抗训练，能够生成高质量、自然流畅的语音，具有良好的音质和语音清晰度。</a:t>
            </a:r>
            <a:endParaRPr lang="en-US" altLang="zh-CN" sz="1600" dirty="0">
              <a:latin typeface="宋体" panose="02010600030101010101" pitchFamily="2" charset="-122"/>
              <a:ea typeface="宋体" panose="02010600030101010101" pitchFamily="2" charset="-122"/>
            </a:endParaRPr>
          </a:p>
        </p:txBody>
      </p:sp>
      <p:pic>
        <p:nvPicPr>
          <p:cNvPr id="14" name="图片 13">
            <a:extLst>
              <a:ext uri="{FF2B5EF4-FFF2-40B4-BE49-F238E27FC236}">
                <a16:creationId xmlns:a16="http://schemas.microsoft.com/office/drawing/2014/main" id="{A4492380-BCE6-1866-DC22-14585F222812}"/>
              </a:ext>
            </a:extLst>
          </p:cNvPr>
          <p:cNvPicPr>
            <a:picLocks noChangeAspect="1"/>
          </p:cNvPicPr>
          <p:nvPr/>
        </p:nvPicPr>
        <p:blipFill>
          <a:blip r:embed="rId2"/>
          <a:stretch>
            <a:fillRect/>
          </a:stretch>
        </p:blipFill>
        <p:spPr>
          <a:xfrm>
            <a:off x="6288169" y="2778099"/>
            <a:ext cx="5413717" cy="1902117"/>
          </a:xfrm>
          <a:prstGeom prst="rect">
            <a:avLst/>
          </a:prstGeom>
        </p:spPr>
      </p:pic>
    </p:spTree>
    <p:extLst>
      <p:ext uri="{BB962C8B-B14F-4D97-AF65-F5344CB8AC3E}">
        <p14:creationId xmlns:p14="http://schemas.microsoft.com/office/powerpoint/2010/main" val="1615286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902CF482-8069-BAFF-50F8-81623504B084}"/>
              </a:ext>
            </a:extLst>
          </p:cNvPr>
          <p:cNvSpPr>
            <a:spLocks noGrp="1"/>
          </p:cNvSpPr>
          <p:nvPr>
            <p:ph type="title"/>
          </p:nvPr>
        </p:nvSpPr>
        <p:spPr>
          <a:xfrm>
            <a:off x="792481" y="574395"/>
            <a:ext cx="7569199" cy="341874"/>
          </a:xfrm>
        </p:spPr>
        <p:txBody>
          <a:bodyPr/>
          <a:lstStyle/>
          <a:p>
            <a:r>
              <a:rPr lang="zh-CN" altLang="en-US" dirty="0"/>
              <a:t>音频驱动说话人生成（</a:t>
            </a:r>
            <a:r>
              <a:rPr lang="en-US" altLang="zh-CN" dirty="0"/>
              <a:t>Talking Head</a:t>
            </a:r>
            <a:r>
              <a:rPr lang="zh-CN" altLang="en-US" dirty="0"/>
              <a:t>）</a:t>
            </a:r>
          </a:p>
        </p:txBody>
      </p:sp>
      <p:sp>
        <p:nvSpPr>
          <p:cNvPr id="3" name="文本框 2">
            <a:extLst>
              <a:ext uri="{FF2B5EF4-FFF2-40B4-BE49-F238E27FC236}">
                <a16:creationId xmlns:a16="http://schemas.microsoft.com/office/drawing/2014/main" id="{749A7DF0-6A98-412D-9CA4-924EEEA3D15C}"/>
              </a:ext>
            </a:extLst>
          </p:cNvPr>
          <p:cNvSpPr txBox="1"/>
          <p:nvPr/>
        </p:nvSpPr>
        <p:spPr>
          <a:xfrm>
            <a:off x="334666" y="1385377"/>
            <a:ext cx="10043774" cy="4031873"/>
          </a:xfrm>
          <a:prstGeom prst="rect">
            <a:avLst/>
          </a:prstGeom>
          <a:noFill/>
        </p:spPr>
        <p:txBody>
          <a:bodyPr wrap="square" rtlCol="0">
            <a:spAutoFit/>
          </a:bodyPr>
          <a:lstStyle/>
          <a:p>
            <a:r>
              <a:rPr lang="en-US" altLang="zh-CN" sz="1600" b="1" dirty="0">
                <a:latin typeface="+mj-ea"/>
                <a:ea typeface="+mj-ea"/>
              </a:rPr>
              <a:t>1.</a:t>
            </a:r>
            <a:r>
              <a:rPr lang="zh-CN" altLang="en-US" sz="1600" b="1" dirty="0">
                <a:latin typeface="+mj-ea"/>
                <a:ea typeface="+mj-ea"/>
              </a:rPr>
              <a:t>具体功能</a:t>
            </a:r>
            <a:endParaRPr lang="en-US" altLang="zh-CN" sz="1600" b="1" dirty="0">
              <a:latin typeface="+mj-ea"/>
              <a:ea typeface="+mj-ea"/>
            </a:endParaRPr>
          </a:p>
          <a:p>
            <a:pPr marL="285750"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cs typeface="Times New Roman" panose="02020603050405020304" pitchFamily="18" charset="0"/>
              </a:rPr>
              <a:t>主要用于生成虚拟人的形象</a:t>
            </a:r>
            <a:endParaRPr lang="en-US" altLang="zh-CN" sz="1600" dirty="0">
              <a:latin typeface="宋体" panose="02010600030101010101" pitchFamily="2" charset="-122"/>
              <a:ea typeface="宋体" panose="02010600030101010101" pitchFamily="2" charset="-122"/>
              <a:cs typeface="Times New Roman" panose="02020603050405020304" pitchFamily="18" charset="0"/>
            </a:endParaRPr>
          </a:p>
          <a:p>
            <a:r>
              <a:rPr lang="en-US" altLang="zh-CN" sz="1600" b="1" dirty="0">
                <a:latin typeface="+mj-ea"/>
                <a:ea typeface="+mj-ea"/>
              </a:rPr>
              <a:t>2.</a:t>
            </a:r>
            <a:r>
              <a:rPr lang="zh-CN" altLang="en-US" sz="1600" b="1" dirty="0">
                <a:latin typeface="+mj-ea"/>
                <a:ea typeface="+mj-ea"/>
              </a:rPr>
              <a:t>在虚拟人系统中的部分</a:t>
            </a:r>
            <a:endParaRPr lang="en-US" altLang="zh-CN" sz="1600" b="1" dirty="0">
              <a:latin typeface="+mj-ea"/>
              <a:ea typeface="+mj-ea"/>
            </a:endParaRPr>
          </a:p>
          <a:p>
            <a:pPr marL="285750"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虚拟人模块的核心部分，相当于虚拟人的“人”可视化本体</a:t>
            </a:r>
            <a:endParaRPr lang="en-US" altLang="zh-CN" sz="1600" dirty="0">
              <a:latin typeface="宋体" panose="02010600030101010101" pitchFamily="2" charset="-122"/>
              <a:ea typeface="宋体" panose="02010600030101010101" pitchFamily="2" charset="-122"/>
            </a:endParaRPr>
          </a:p>
          <a:p>
            <a:r>
              <a:rPr lang="en-US" altLang="zh-CN" sz="1600" b="1" dirty="0">
                <a:latin typeface="+mj-ea"/>
                <a:ea typeface="+mj-ea"/>
              </a:rPr>
              <a:t>3.</a:t>
            </a:r>
            <a:r>
              <a:rPr lang="zh-CN" altLang="en-US" sz="1600" b="1" dirty="0">
                <a:latin typeface="+mj-ea"/>
                <a:ea typeface="+mj-ea"/>
              </a:rPr>
              <a:t>一些普遍的文献中的方法（了解）以及成型的项目（带情感）</a:t>
            </a:r>
            <a:endParaRPr lang="en-US" altLang="zh-CN" sz="1600" b="1" dirty="0">
              <a:latin typeface="+mj-ea"/>
              <a:ea typeface="+mj-ea"/>
            </a:endParaRPr>
          </a:p>
          <a:p>
            <a:pPr marL="285750" indent="-285750">
              <a:buFont typeface="Arial" panose="020B0604020202020204" pitchFamily="34" charset="0"/>
              <a:buChar char="•"/>
            </a:pPr>
            <a:r>
              <a:rPr lang="en-US" altLang="zh-CN" sz="1600" b="1" dirty="0">
                <a:latin typeface="+mj-ea"/>
                <a:ea typeface="+mj-ea"/>
              </a:rPr>
              <a:t>Emotionally Enhanced Talking Face Generation</a:t>
            </a:r>
          </a:p>
          <a:p>
            <a:pPr marL="742950" lvl="1"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实际测试效果很差，整个人脸在扭曲，时序稳定性不行。</a:t>
            </a:r>
            <a:endParaRPr lang="en-US" altLang="zh-CN" sz="1600" dirty="0">
              <a:latin typeface="宋体" panose="02010600030101010101" pitchFamily="2" charset="-122"/>
              <a:ea typeface="宋体" panose="02010600030101010101" pitchFamily="2" charset="-122"/>
            </a:endParaRPr>
          </a:p>
          <a:p>
            <a:pPr marL="742950" lvl="1" indent="-285750">
              <a:buFont typeface="Arial" panose="020B0604020202020204" pitchFamily="34" charset="0"/>
              <a:buChar char="•"/>
            </a:pPr>
            <a:endParaRPr lang="en-US" altLang="zh-CN" sz="1600" b="1" dirty="0">
              <a:latin typeface="+mj-ea"/>
              <a:ea typeface="+mj-ea"/>
            </a:endParaRPr>
          </a:p>
          <a:p>
            <a:pPr marL="742950" lvl="1" indent="-285750">
              <a:buFont typeface="Arial" panose="020B0604020202020204" pitchFamily="34" charset="0"/>
              <a:buChar char="•"/>
            </a:pPr>
            <a:endParaRPr lang="en-US" altLang="zh-CN" sz="1600" b="1" dirty="0">
              <a:latin typeface="+mj-ea"/>
              <a:ea typeface="+mj-ea"/>
            </a:endParaRPr>
          </a:p>
          <a:p>
            <a:pPr marL="742950" lvl="1" indent="-285750">
              <a:buFont typeface="Arial" panose="020B0604020202020204" pitchFamily="34" charset="0"/>
              <a:buChar char="•"/>
            </a:pPr>
            <a:endParaRPr lang="en-US" altLang="zh-CN" sz="1600" b="1" dirty="0">
              <a:latin typeface="+mj-ea"/>
              <a:ea typeface="+mj-ea"/>
            </a:endParaRPr>
          </a:p>
          <a:p>
            <a:pPr marL="742950" lvl="1" indent="-285750">
              <a:buFont typeface="Arial" panose="020B0604020202020204" pitchFamily="34" charset="0"/>
              <a:buChar char="•"/>
            </a:pPr>
            <a:endParaRPr lang="en-US" altLang="zh-CN" sz="1600" b="1" dirty="0">
              <a:latin typeface="+mj-ea"/>
              <a:ea typeface="+mj-ea"/>
            </a:endParaRPr>
          </a:p>
          <a:p>
            <a:pPr marL="742950" lvl="1" indent="-285750">
              <a:buFont typeface="Arial" panose="020B0604020202020204" pitchFamily="34" charset="0"/>
              <a:buChar char="•"/>
            </a:pPr>
            <a:endParaRPr lang="en-US" altLang="zh-CN" sz="1600" b="1" dirty="0">
              <a:latin typeface="+mj-ea"/>
              <a:ea typeface="+mj-ea"/>
            </a:endParaRPr>
          </a:p>
          <a:p>
            <a:pPr marL="742950" lvl="1" indent="-285750">
              <a:buFont typeface="Arial" panose="020B0604020202020204" pitchFamily="34" charset="0"/>
              <a:buChar char="•"/>
            </a:pPr>
            <a:endParaRPr lang="en-US" altLang="zh-CN" sz="1600" b="1" dirty="0">
              <a:latin typeface="+mj-ea"/>
              <a:ea typeface="+mj-ea"/>
            </a:endParaRPr>
          </a:p>
          <a:p>
            <a:pPr marL="742950" lvl="1" indent="-285750">
              <a:buFont typeface="Arial" panose="020B0604020202020204" pitchFamily="34" charset="0"/>
              <a:buChar char="•"/>
            </a:pPr>
            <a:endParaRPr lang="en-US" altLang="zh-CN" sz="1600" b="1" dirty="0">
              <a:latin typeface="+mj-ea"/>
              <a:ea typeface="+mj-ea"/>
            </a:endParaRPr>
          </a:p>
          <a:p>
            <a:pPr marL="285750" indent="-285750">
              <a:buFont typeface="Arial" panose="020B0604020202020204" pitchFamily="34" charset="0"/>
              <a:buChar char="•"/>
            </a:pPr>
            <a:r>
              <a:rPr lang="en-US" altLang="zh-CN" sz="1600" b="1" dirty="0">
                <a:latin typeface="+mj-ea"/>
                <a:ea typeface="+mj-ea"/>
              </a:rPr>
              <a:t>EAMM</a:t>
            </a:r>
            <a:r>
              <a:rPr lang="zh-CN" altLang="en-US" sz="1600" b="1" dirty="0">
                <a:latin typeface="+mj-ea"/>
                <a:ea typeface="+mj-ea"/>
              </a:rPr>
              <a:t>（</a:t>
            </a:r>
            <a:r>
              <a:rPr lang="en-US" altLang="zh-CN" sz="1600" b="1" dirty="0">
                <a:latin typeface="+mj-ea"/>
                <a:ea typeface="+mj-ea"/>
              </a:rPr>
              <a:t>One-Shot Emotional Talking Face via Audio-Based Emotion-Aware Motion Model</a:t>
            </a:r>
            <a:r>
              <a:rPr lang="zh-CN" altLang="en-US" sz="1600" b="1" dirty="0">
                <a:latin typeface="+mj-ea"/>
                <a:ea typeface="+mj-ea"/>
              </a:rPr>
              <a:t>）</a:t>
            </a:r>
            <a:endParaRPr lang="en-US" altLang="zh-CN" sz="1600" b="1" dirty="0">
              <a:latin typeface="+mj-ea"/>
              <a:ea typeface="+mj-ea"/>
            </a:endParaRPr>
          </a:p>
          <a:p>
            <a:pPr marL="742950" lvl="1" indent="-285750">
              <a:buFont typeface="Arial" panose="020B0604020202020204" pitchFamily="34" charset="0"/>
              <a:buChar char="•"/>
            </a:pPr>
            <a:r>
              <a:rPr lang="zh-CN" altLang="en-US" sz="1600" dirty="0">
                <a:latin typeface="宋体" panose="02010600030101010101" pitchFamily="2" charset="-122"/>
                <a:ea typeface="宋体" panose="02010600030101010101" pitchFamily="2" charset="-122"/>
              </a:rPr>
              <a:t>由于环境问题，这个跑不起来，根据其项目演示页的</a:t>
            </a:r>
            <a:r>
              <a:rPr lang="en-US" altLang="zh-CN" sz="1600" dirty="0">
                <a:latin typeface="宋体" panose="02010600030101010101" pitchFamily="2" charset="-122"/>
                <a:ea typeface="宋体" panose="02010600030101010101" pitchFamily="2" charset="-122"/>
              </a:rPr>
              <a:t>demo</a:t>
            </a:r>
            <a:r>
              <a:rPr lang="zh-CN" altLang="en-US" sz="1600" dirty="0">
                <a:latin typeface="宋体" panose="02010600030101010101" pitchFamily="2" charset="-122"/>
                <a:ea typeface="宋体" panose="02010600030101010101" pitchFamily="2" charset="-122"/>
              </a:rPr>
              <a:t>展示，发现其情感控制并没有</a:t>
            </a:r>
            <a:r>
              <a:rPr lang="en-US" altLang="zh-CN" sz="1600" dirty="0">
                <a:latin typeface="宋体" panose="02010600030101010101" pitchFamily="2" charset="-122"/>
                <a:ea typeface="宋体" panose="02010600030101010101" pitchFamily="2" charset="-122"/>
              </a:rPr>
              <a:t>EAT</a:t>
            </a:r>
            <a:r>
              <a:rPr lang="zh-CN" altLang="en-US" sz="1600" dirty="0">
                <a:latin typeface="宋体" panose="02010600030101010101" pitchFamily="2" charset="-122"/>
                <a:ea typeface="宋体" panose="02010600030101010101" pitchFamily="2" charset="-122"/>
              </a:rPr>
              <a:t>的效果好。</a:t>
            </a:r>
            <a:endParaRPr lang="en-US" altLang="zh-CN" sz="1600" dirty="0">
              <a:latin typeface="宋体" panose="02010600030101010101" pitchFamily="2" charset="-122"/>
              <a:ea typeface="宋体" panose="02010600030101010101" pitchFamily="2" charset="-122"/>
            </a:endParaRPr>
          </a:p>
        </p:txBody>
      </p:sp>
      <p:pic>
        <p:nvPicPr>
          <p:cNvPr id="5" name="EMOGEN">
            <a:hlinkClick r:id="" action="ppaction://media"/>
            <a:extLst>
              <a:ext uri="{FF2B5EF4-FFF2-40B4-BE49-F238E27FC236}">
                <a16:creationId xmlns:a16="http://schemas.microsoft.com/office/drawing/2014/main" id="{0095E609-6381-A1C2-BEA2-16977AA02D3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24179" y="3274295"/>
            <a:ext cx="7021957" cy="1430309"/>
          </a:xfrm>
          <a:prstGeom prst="rect">
            <a:avLst/>
          </a:prstGeom>
        </p:spPr>
      </p:pic>
    </p:spTree>
    <p:extLst>
      <p:ext uri="{BB962C8B-B14F-4D97-AF65-F5344CB8AC3E}">
        <p14:creationId xmlns:p14="http://schemas.microsoft.com/office/powerpoint/2010/main" val="4012655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034"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UPC专属模板配色方案">
      <a:dk1>
        <a:srgbClr val="000000"/>
      </a:dk1>
      <a:lt1>
        <a:srgbClr val="FFFFFF"/>
      </a:lt1>
      <a:dk2>
        <a:srgbClr val="768395"/>
      </a:dk2>
      <a:lt2>
        <a:srgbClr val="F0F0F0"/>
      </a:lt2>
      <a:accent1>
        <a:srgbClr val="003778"/>
      </a:accent1>
      <a:accent2>
        <a:srgbClr val="D00746"/>
      </a:accent2>
      <a:accent3>
        <a:srgbClr val="FEA200"/>
      </a:accent3>
      <a:accent4>
        <a:srgbClr val="14BAB0"/>
      </a:accent4>
      <a:accent5>
        <a:srgbClr val="CFDC2A"/>
      </a:accent5>
      <a:accent6>
        <a:srgbClr val="73B1C8"/>
      </a:accent6>
      <a:hlink>
        <a:srgbClr val="4472C4"/>
      </a:hlink>
      <a:folHlink>
        <a:srgbClr val="BFBFBF"/>
      </a:folHlink>
    </a:clrScheme>
    <a:fontScheme name="UPC专属模板字体方案">
      <a:majorFont>
        <a:latin typeface="Segoe UI"/>
        <a:ea typeface="微软雅黑"/>
        <a:cs typeface=""/>
      </a:majorFont>
      <a:minorFont>
        <a:latin typeface="Segoe UI Light"/>
        <a:ea typeface="微软雅黑 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lgn="l">
          <a:lnSpc>
            <a:spcPct val="130000"/>
          </a:lnSpc>
          <a:defRPr dirty="0"/>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6321</TotalTime>
  <Words>2041</Words>
  <Application>Microsoft Office PowerPoint</Application>
  <PresentationFormat>宽屏</PresentationFormat>
  <Paragraphs>233</Paragraphs>
  <Slides>33</Slides>
  <Notes>0</Notes>
  <HiddenSlides>0</HiddenSlides>
  <MMClips>8</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Microsoft YaHei UI</vt:lpstr>
      <vt:lpstr>等线</vt:lpstr>
      <vt:lpstr>华文行楷</vt:lpstr>
      <vt:lpstr>宋体</vt:lpstr>
      <vt:lpstr>微软雅黑</vt:lpstr>
      <vt:lpstr>Arial</vt:lpstr>
      <vt:lpstr>Cambria</vt:lpstr>
      <vt:lpstr>Cambria Math</vt:lpstr>
      <vt:lpstr>HP Simplified Light</vt:lpstr>
      <vt:lpstr>Impact</vt:lpstr>
      <vt:lpstr>Roboto Light</vt:lpstr>
      <vt:lpstr>Segoe UI</vt:lpstr>
      <vt:lpstr>Segoe UI Light</vt:lpstr>
      <vt:lpstr>Times New Roman</vt:lpstr>
      <vt:lpstr>Office 主题​​</vt:lpstr>
      <vt:lpstr>基于大模型的高质量情感虚拟人 系统</vt:lpstr>
      <vt:lpstr>PowerPoint 演示文稿</vt:lpstr>
      <vt:lpstr>相关算法文献调研及背景分析 </vt:lpstr>
      <vt:lpstr>虚拟人</vt:lpstr>
      <vt:lpstr>虚拟人系统</vt:lpstr>
      <vt:lpstr>ASR自动语音识别</vt:lpstr>
      <vt:lpstr>LLM大语言模型</vt:lpstr>
      <vt:lpstr>TTS模块</vt:lpstr>
      <vt:lpstr>音频驱动说话人生成（Talking Head）</vt:lpstr>
      <vt:lpstr>情感虚拟人算法研究与改进</vt:lpstr>
      <vt:lpstr>EAT算法分析与改进</vt:lpstr>
      <vt:lpstr>EAT算法概览</vt:lpstr>
      <vt:lpstr>EAT算法核心结构</vt:lpstr>
      <vt:lpstr>EAT子模块</vt:lpstr>
      <vt:lpstr>EAT算法改进策略</vt:lpstr>
      <vt:lpstr>ASR算法分析</vt:lpstr>
      <vt:lpstr>TTS算法分析</vt:lpstr>
      <vt:lpstr>LLM算法分析</vt:lpstr>
      <vt:lpstr>抠图算法分析</vt:lpstr>
      <vt:lpstr>情感虚拟人系统设计与测试</vt:lpstr>
      <vt:lpstr>情感说话人功能模块设计</vt:lpstr>
      <vt:lpstr>情感说话人功能模块实现</vt:lpstr>
      <vt:lpstr>ASR功能模块实现</vt:lpstr>
      <vt:lpstr>TTS功能模块实现</vt:lpstr>
      <vt:lpstr>LLM功能模块实现</vt:lpstr>
      <vt:lpstr>抠图功能模块实现</vt:lpstr>
      <vt:lpstr>GFPGAN功能模块实现</vt:lpstr>
      <vt:lpstr>相关模型结果对比</vt:lpstr>
      <vt:lpstr>研究的不足和展望</vt:lpstr>
      <vt:lpstr>系统可以优化的方案</vt:lpstr>
      <vt:lpstr>碰到的问题</vt:lpstr>
      <vt:lpstr>一些思考</vt:lpstr>
      <vt:lpstr>请各位老师批评指正!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志浩 王</dc:creator>
  <cp:lastModifiedBy>文 李</cp:lastModifiedBy>
  <cp:revision>1197</cp:revision>
  <dcterms:created xsi:type="dcterms:W3CDTF">2018-12-20T13:10:20Z</dcterms:created>
  <dcterms:modified xsi:type="dcterms:W3CDTF">2024-07-28T06:21:56Z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2019-04-12T02:32:11.3712254Z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33fb340e-0a7b-4f47-a53e-1f796744a0fc</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